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8" r:id="rId1"/>
    <p:sldMasterId id="2147483676" r:id="rId2"/>
    <p:sldMasterId id="2147483693" r:id="rId3"/>
    <p:sldMasterId id="2147483706" r:id="rId4"/>
    <p:sldMasterId id="2147483717" r:id="rId5"/>
    <p:sldMasterId id="2147483727" r:id="rId6"/>
    <p:sldMasterId id="2147483736" r:id="rId7"/>
  </p:sldMasterIdLst>
  <p:notesMasterIdLst>
    <p:notesMasterId r:id="rId44"/>
  </p:notesMasterIdLst>
  <p:handoutMasterIdLst>
    <p:handoutMasterId r:id="rId45"/>
  </p:handoutMasterIdLst>
  <p:sldIdLst>
    <p:sldId id="1361" r:id="rId8"/>
    <p:sldId id="1372" r:id="rId9"/>
    <p:sldId id="1319" r:id="rId10"/>
    <p:sldId id="1320" r:id="rId11"/>
    <p:sldId id="1321" r:id="rId12"/>
    <p:sldId id="1369" r:id="rId13"/>
    <p:sldId id="1365" r:id="rId14"/>
    <p:sldId id="1326" r:id="rId15"/>
    <p:sldId id="1325" r:id="rId16"/>
    <p:sldId id="1327" r:id="rId17"/>
    <p:sldId id="1324" r:id="rId18"/>
    <p:sldId id="367" r:id="rId19"/>
    <p:sldId id="1366" r:id="rId20"/>
    <p:sldId id="1323" r:id="rId21"/>
    <p:sldId id="1331" r:id="rId22"/>
    <p:sldId id="1362" r:id="rId23"/>
    <p:sldId id="1370" r:id="rId24"/>
    <p:sldId id="370" r:id="rId25"/>
    <p:sldId id="373" r:id="rId26"/>
    <p:sldId id="379" r:id="rId27"/>
    <p:sldId id="378" r:id="rId28"/>
    <p:sldId id="1349" r:id="rId29"/>
    <p:sldId id="377" r:id="rId30"/>
    <p:sldId id="1350" r:id="rId31"/>
    <p:sldId id="1367" r:id="rId32"/>
    <p:sldId id="1368" r:id="rId33"/>
    <p:sldId id="1356" r:id="rId34"/>
    <p:sldId id="384" r:id="rId35"/>
    <p:sldId id="1360" r:id="rId36"/>
    <p:sldId id="1371" r:id="rId37"/>
    <p:sldId id="386" r:id="rId38"/>
    <p:sldId id="387" r:id="rId39"/>
    <p:sldId id="380" r:id="rId40"/>
    <p:sldId id="1347" r:id="rId41"/>
    <p:sldId id="1345" r:id="rId42"/>
    <p:sldId id="1313" r:id="rId43"/>
  </p:sldIdLst>
  <p:sldSz cx="12192000" cy="6858000"/>
  <p:notesSz cx="7315200" cy="96012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Georgia" panose="02040502050405020303" pitchFamily="18" charset="0"/>
      <p:regular r:id="rId50"/>
      <p:bold r:id="rId51"/>
      <p:italic r:id="rId52"/>
      <p:boldItalic r:id="rId53"/>
    </p:embeddedFont>
    <p:embeddedFont>
      <p:font typeface="Gill Sans MT" panose="020B0502020104020203" pitchFamily="34" charset="77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 hidden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5B7D"/>
    <a:srgbClr val="F2F2F2"/>
    <a:srgbClr val="D9D9D9"/>
    <a:srgbClr val="EA882C"/>
    <a:srgbClr val="538940"/>
    <a:srgbClr val="B11116"/>
    <a:srgbClr val="79797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3" autoAdjust="0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95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1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FDD25EA-1044-4C8E-ABCD-042A7A3EEEA1}" type="datetimeFigureOut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12C7DA7-1865-43BA-AECF-6C292E7602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042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" y="484188"/>
            <a:ext cx="6724650" cy="3783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93405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5989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course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98642" y="1921566"/>
            <a:ext cx="9184987" cy="2279373"/>
          </a:xfrm>
        </p:spPr>
        <p:txBody>
          <a:bodyPr/>
          <a:lstStyle>
            <a:lvl1pPr>
              <a:defRPr>
                <a:solidFill>
                  <a:srgbClr val="EA882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1488" y="5146469"/>
            <a:ext cx="11247437" cy="1003300"/>
          </a:xfrm>
        </p:spPr>
        <p:txBody>
          <a:bodyPr/>
          <a:lstStyle>
            <a:lvl1pPr algn="ctr">
              <a:defRPr sz="14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200939" y="476250"/>
            <a:ext cx="7332249" cy="685800"/>
          </a:xfrm>
        </p:spPr>
        <p:txBody>
          <a:bodyPr tIns="64008" bIns="0"/>
          <a:lstStyle>
            <a:lvl1pPr algn="r">
              <a:defRPr sz="2200" b="0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2pPr>
            <a:lvl3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3pPr>
            <a:lvl4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4pPr>
            <a:lvl5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https://</a:t>
            </a:r>
            <a:r>
              <a:rPr lang="en-US" dirty="0" err="1"/>
              <a:t>isc.sans.edu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0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71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73077" y="1178753"/>
            <a:ext cx="11245851" cy="400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73081" y="3111503"/>
            <a:ext cx="5254625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5" tIns="45719" rIns="91435" bIns="45719" anchor="ctr"/>
          <a:lstStyle/>
          <a:p>
            <a:pPr>
              <a:defRPr/>
            </a:pPr>
            <a:r>
              <a:rPr lang="en-US" sz="1467" b="1" dirty="0">
                <a:latin typeface="Gill Sans MT" charset="0"/>
                <a:ea typeface="Gill Sans MT" charset="0"/>
                <a:cs typeface="Gill Sans MT" charset="0"/>
              </a:rPr>
              <a:t>  Preparation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464305" y="3111503"/>
            <a:ext cx="5254625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5" tIns="45719" rIns="91435" bIns="45719" anchor="ctr"/>
          <a:lstStyle/>
          <a:p>
            <a:pPr>
              <a:defRPr/>
            </a:pPr>
            <a:r>
              <a:rPr lang="en-US" sz="1467" b="1" dirty="0">
                <a:latin typeface="Gill Sans MT" charset="0"/>
                <a:ea typeface="Gill Sans MT" charset="0"/>
                <a:cs typeface="Gill Sans MT" charset="0"/>
              </a:rPr>
              <a:t>Objectives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3077" y="1658939"/>
            <a:ext cx="11245851" cy="1308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kern="0" baseline="0">
                <a:latin typeface="Georgia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1" y="1170401"/>
            <a:ext cx="10881043" cy="400051"/>
          </a:xfrm>
        </p:spPr>
        <p:txBody>
          <a:bodyPr/>
          <a:lstStyle>
            <a:lvl1pPr marL="0" indent="0" algn="r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67" b="1" i="0" baseline="0">
                <a:latin typeface="Gill Sans MT" charset="0"/>
              </a:defRPr>
            </a:lvl1pPr>
          </a:lstStyle>
          <a:p>
            <a:pPr lvl="0"/>
            <a:r>
              <a:rPr lang="en-US" dirty="0"/>
              <a:t>Click to Edit Exercise Duration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73081" y="3670582"/>
            <a:ext cx="5254625" cy="2273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67" baseline="0">
                <a:latin typeface="Georgia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464305" y="3670582"/>
            <a:ext cx="5254625" cy="2273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67" baseline="0">
                <a:latin typeface="Georgia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29344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8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18786"/>
            <a:ext cx="653796" cy="546101"/>
          </a:xfrm>
        </p:spPr>
        <p:txBody>
          <a:bodyPr/>
          <a:lstStyle>
            <a:lvl1pPr>
              <a:defRPr/>
            </a:lvl1pPr>
          </a:lstStyle>
          <a:p>
            <a:fld id="{6700107F-007B-0D4F-9017-A9FF1E72DE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66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1E492300-D33D-DD45-AD61-EFE0735C01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4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67160"/>
          </a:xfrm>
        </p:spPr>
        <p:txBody>
          <a:bodyPr vert="horz" lIns="68580" tIns="48006" rIns="68580" bIns="0" rtlCol="0" anchor="ctr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60278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ns_sing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55320" y="475850"/>
            <a:ext cx="10881360" cy="685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04335"/>
            <a:ext cx="10881360" cy="4542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72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single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320" y="475841"/>
            <a:ext cx="10881360" cy="685800"/>
          </a:xfrm>
          <a:noFill/>
        </p:spPr>
        <p:txBody>
          <a:bodyPr anchor="ctr" anchorCtr="0"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" y="1499786"/>
            <a:ext cx="10881360" cy="589935"/>
          </a:xfrm>
        </p:spPr>
        <p:txBody>
          <a:bodyPr/>
          <a:lstStyle>
            <a:lvl1pPr marL="0" indent="0" algn="l">
              <a:buNone/>
              <a:defRPr sz="28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867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" y="2256503"/>
            <a:ext cx="10881360" cy="37172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63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ns_two-colum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9"/>
            <a:ext cx="10881360" cy="685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320" y="1519096"/>
            <a:ext cx="5364480" cy="458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9096"/>
            <a:ext cx="5364480" cy="458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92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ns_two-column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30" y="1445351"/>
            <a:ext cx="5342255" cy="923207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867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30" y="2505075"/>
            <a:ext cx="534225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45343"/>
            <a:ext cx="5364480" cy="937496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867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644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95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67160"/>
          </a:xfrm>
        </p:spPr>
        <p:txBody>
          <a:bodyPr vert="horz" lIns="68571" tIns="48000" rIns="68571" bIns="0" rtlCol="0" anchor="ctr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1435" y="1593851"/>
            <a:ext cx="6163956" cy="4408744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55321" y="1593851"/>
            <a:ext cx="4240531" cy="44087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51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course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DEV540C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98642" y="1921566"/>
            <a:ext cx="9184987" cy="2279373"/>
          </a:xfrm>
        </p:spPr>
        <p:txBody>
          <a:bodyPr/>
          <a:lstStyle>
            <a:lvl1pPr>
              <a:defRPr>
                <a:solidFill>
                  <a:srgbClr val="EA882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1488" y="5146469"/>
            <a:ext cx="11247437" cy="1003300"/>
          </a:xfrm>
        </p:spPr>
        <p:txBody>
          <a:bodyPr/>
          <a:lstStyle>
            <a:lvl1pPr algn="ctr">
              <a:defRPr sz="14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200939" y="476250"/>
            <a:ext cx="7332249" cy="685800"/>
          </a:xfrm>
        </p:spPr>
        <p:txBody>
          <a:bodyPr tIns="64008" bIns="0"/>
          <a:lstStyle>
            <a:lvl1pPr algn="r">
              <a:defRPr sz="2200" b="0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2pPr>
            <a:lvl3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3pPr>
            <a:lvl4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4pPr>
            <a:lvl5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AISA WORKSHOP</a:t>
            </a:r>
          </a:p>
        </p:txBody>
      </p:sp>
    </p:spTree>
    <p:extLst>
      <p:ext uri="{BB962C8B-B14F-4D97-AF65-F5344CB8AC3E}">
        <p14:creationId xmlns:p14="http://schemas.microsoft.com/office/powerpoint/2010/main" val="2499670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7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29518"/>
            <a:ext cx="653796" cy="546101"/>
          </a:xfrm>
        </p:spPr>
        <p:txBody>
          <a:bodyPr/>
          <a:lstStyle>
            <a:lvl1pPr>
              <a:defRPr/>
            </a:lvl1pPr>
          </a:lstStyle>
          <a:p>
            <a:fld id="{6700107F-007B-0D4F-9017-A9FF1E72DE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41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_exercise-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73075" y="476250"/>
            <a:ext cx="1124585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73075" y="1162050"/>
            <a:ext cx="1124585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" y="1154161"/>
            <a:ext cx="10881360" cy="407939"/>
          </a:xfrm>
        </p:spPr>
        <p:txBody>
          <a:bodyPr/>
          <a:lstStyle>
            <a:lvl1pPr marL="0" indent="0" algn="r" fontAlgn="ctr">
              <a:lnSpc>
                <a:spcPct val="120000"/>
              </a:lnSpc>
              <a:spcBef>
                <a:spcPts val="0"/>
              </a:spcBef>
              <a:buNone/>
              <a:defRPr sz="1400" b="1" i="0" baseline="0">
                <a:latin typeface="Gill Sans MT" charset="0"/>
              </a:defRPr>
            </a:lvl1pPr>
          </a:lstStyle>
          <a:p>
            <a:pPr lvl="0"/>
            <a:r>
              <a:rPr lang="en-US" dirty="0"/>
              <a:t>Click to Edit Exercise Duration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1827692"/>
            <a:ext cx="11245850" cy="4206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l" fontAlgn="ctr">
              <a:lnSpc>
                <a:spcPct val="120000"/>
              </a:lnSpc>
              <a:spcBef>
                <a:spcPts val="0"/>
              </a:spcBef>
              <a:buNone/>
              <a:defRPr sz="1400" b="1" i="0" baseline="0">
                <a:latin typeface="Gill Sans MT" charset="0"/>
              </a:defRPr>
            </a:lvl1pPr>
          </a:lstStyle>
          <a:p>
            <a:pPr lvl="0"/>
            <a:r>
              <a:rPr lang="en-US" sz="1400" b="1" i="0" baseline="0" dirty="0">
                <a:latin typeface="Gill Sans MT" charset="0"/>
              </a:rPr>
              <a:t>CLICK TO EDIT GUIDANCE TYPE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413000"/>
            <a:ext cx="11245850" cy="35512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latin typeface="Georgia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903826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ns_sing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55320" y="475850"/>
            <a:ext cx="10881360" cy="685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04335"/>
            <a:ext cx="10881360" cy="4542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6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single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320" y="475841"/>
            <a:ext cx="10881360" cy="685800"/>
          </a:xfrm>
          <a:noFill/>
        </p:spPr>
        <p:txBody>
          <a:bodyPr anchor="ctr" anchorCtr="0"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" y="1499786"/>
            <a:ext cx="10881360" cy="589935"/>
          </a:xfrm>
        </p:spPr>
        <p:txBody>
          <a:bodyPr/>
          <a:lstStyle>
            <a:lvl1pPr marL="0" indent="0" algn="l">
              <a:buNone/>
              <a:defRPr sz="28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867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" y="2256503"/>
            <a:ext cx="10881360" cy="37172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8065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ns_two-colum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9"/>
            <a:ext cx="10881360" cy="685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320" y="1519096"/>
            <a:ext cx="5364480" cy="458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9096"/>
            <a:ext cx="5364480" cy="458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67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ns_two-column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30" y="1445351"/>
            <a:ext cx="5342255" cy="923207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867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30" y="2505075"/>
            <a:ext cx="534225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45343"/>
            <a:ext cx="5364480" cy="937496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119" indent="0">
              <a:buNone/>
              <a:defRPr sz="2000" b="1"/>
            </a:lvl2pPr>
            <a:lvl3pPr marL="914241" indent="0">
              <a:buNone/>
              <a:defRPr sz="1867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644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06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67160"/>
          </a:xfrm>
        </p:spPr>
        <p:txBody>
          <a:bodyPr vert="horz" lIns="68571" tIns="48000" rIns="68571" bIns="0" rtlCol="0" anchor="ctr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1435" y="1593851"/>
            <a:ext cx="6163956" cy="4408744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3098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55321" y="1593851"/>
            <a:ext cx="4240531" cy="44087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7320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03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3" y="6329518"/>
            <a:ext cx="653796" cy="546101"/>
          </a:xfrm>
        </p:spPr>
        <p:txBody>
          <a:bodyPr/>
          <a:lstStyle>
            <a:lvl1pPr>
              <a:defRPr/>
            </a:lvl1pPr>
          </a:lstStyle>
          <a:p>
            <a:fld id="{6700107F-007B-0D4F-9017-A9FF1E72DE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5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613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ns_sing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51"/>
            <a:ext cx="10881360" cy="685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04335"/>
            <a:ext cx="10881360" cy="45425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26200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35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single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320" y="475841"/>
            <a:ext cx="10881360" cy="685800"/>
          </a:xfrm>
          <a:noFill/>
        </p:spPr>
        <p:txBody>
          <a:bodyPr anchor="ctr" anchorCtr="0"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" y="1499786"/>
            <a:ext cx="10881360" cy="589935"/>
          </a:xfrm>
        </p:spPr>
        <p:txBody>
          <a:bodyPr/>
          <a:lstStyle>
            <a:lvl1pPr marL="0" indent="0" algn="l">
              <a:buNone/>
              <a:defRPr sz="28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98" indent="0" algn="ctr">
              <a:buNone/>
              <a:defRPr sz="2133"/>
            </a:lvl2pPr>
            <a:lvl3pPr marL="914197" indent="0" algn="ctr">
              <a:buNone/>
              <a:defRPr sz="1867"/>
            </a:lvl3pPr>
            <a:lvl4pPr marL="1371298" indent="0" algn="ctr">
              <a:buNone/>
              <a:defRPr sz="1467"/>
            </a:lvl4pPr>
            <a:lvl5pPr marL="1828396" indent="0" algn="ctr">
              <a:buNone/>
              <a:defRPr sz="1467"/>
            </a:lvl5pPr>
            <a:lvl6pPr marL="2285498" indent="0" algn="ctr">
              <a:buNone/>
              <a:defRPr sz="1467"/>
            </a:lvl6pPr>
            <a:lvl7pPr marL="2742593" indent="0" algn="ctr">
              <a:buNone/>
              <a:defRPr sz="1467"/>
            </a:lvl7pPr>
            <a:lvl8pPr marL="3199689" indent="0" algn="ctr">
              <a:buNone/>
              <a:defRPr sz="1467"/>
            </a:lvl8pPr>
            <a:lvl9pPr marL="3656787" indent="0" algn="ctr">
              <a:buNone/>
              <a:defRPr sz="146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26200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" y="2256505"/>
            <a:ext cx="10881360" cy="37172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528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ns_two-colum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8"/>
            <a:ext cx="10881360" cy="6858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320" y="1519096"/>
            <a:ext cx="5364480" cy="4584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9096"/>
            <a:ext cx="5364480" cy="4584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26200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38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ns_two-column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30" y="1445352"/>
            <a:ext cx="5342255" cy="923207"/>
          </a:xfrm>
        </p:spPr>
        <p:txBody>
          <a:bodyPr anchor="t" anchorCtr="0"/>
          <a:lstStyle>
            <a:lvl1pPr marL="0" indent="0">
              <a:buNone/>
              <a:defRPr sz="25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98" indent="0">
              <a:buNone/>
              <a:defRPr sz="2133" b="1"/>
            </a:lvl2pPr>
            <a:lvl3pPr marL="914197" indent="0">
              <a:buNone/>
              <a:defRPr sz="1867" b="1"/>
            </a:lvl3pPr>
            <a:lvl4pPr marL="1371298" indent="0">
              <a:buNone/>
              <a:defRPr sz="1467" b="1"/>
            </a:lvl4pPr>
            <a:lvl5pPr marL="1828396" indent="0">
              <a:buNone/>
              <a:defRPr sz="1467" b="1"/>
            </a:lvl5pPr>
            <a:lvl6pPr marL="2285498" indent="0">
              <a:buNone/>
              <a:defRPr sz="1467" b="1"/>
            </a:lvl6pPr>
            <a:lvl7pPr marL="2742593" indent="0">
              <a:buNone/>
              <a:defRPr sz="1467" b="1"/>
            </a:lvl7pPr>
            <a:lvl8pPr marL="3199689" indent="0">
              <a:buNone/>
              <a:defRPr sz="1467" b="1"/>
            </a:lvl8pPr>
            <a:lvl9pPr marL="3656787" indent="0">
              <a:buNone/>
              <a:defRPr sz="14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30" y="2505077"/>
            <a:ext cx="534225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45345"/>
            <a:ext cx="5364480" cy="937495"/>
          </a:xfrm>
        </p:spPr>
        <p:txBody>
          <a:bodyPr anchor="t" anchorCtr="0"/>
          <a:lstStyle>
            <a:lvl1pPr marL="0" indent="0">
              <a:buNone/>
              <a:defRPr sz="25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98" indent="0">
              <a:buNone/>
              <a:defRPr sz="2133" b="1"/>
            </a:lvl2pPr>
            <a:lvl3pPr marL="914197" indent="0">
              <a:buNone/>
              <a:defRPr sz="1867" b="1"/>
            </a:lvl3pPr>
            <a:lvl4pPr marL="1371298" indent="0">
              <a:buNone/>
              <a:defRPr sz="1467" b="1"/>
            </a:lvl4pPr>
            <a:lvl5pPr marL="1828396" indent="0">
              <a:buNone/>
              <a:defRPr sz="1467" b="1"/>
            </a:lvl5pPr>
            <a:lvl6pPr marL="2285498" indent="0">
              <a:buNone/>
              <a:defRPr sz="1467" b="1"/>
            </a:lvl6pPr>
            <a:lvl7pPr marL="2742593" indent="0">
              <a:buNone/>
              <a:defRPr sz="1467" b="1"/>
            </a:lvl7pPr>
            <a:lvl8pPr marL="3199689" indent="0">
              <a:buNone/>
              <a:defRPr sz="1467" b="1"/>
            </a:lvl8pPr>
            <a:lvl9pPr marL="3656787" indent="0">
              <a:buNone/>
              <a:defRPr sz="14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53644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26200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40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2"/>
            <a:ext cx="10881360" cy="667159"/>
          </a:xfrm>
        </p:spPr>
        <p:txBody>
          <a:bodyPr vert="horz" lIns="68568" tIns="47998" rIns="68568" bIns="0" rtlCol="0" anchor="ctr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1438" y="1593853"/>
            <a:ext cx="6163956" cy="4408743"/>
          </a:xfrm>
        </p:spPr>
        <p:txBody>
          <a:bodyPr/>
          <a:lstStyle>
            <a:lvl1pPr marL="0" indent="0">
              <a:buNone/>
              <a:defRPr sz="3200"/>
            </a:lvl1pPr>
            <a:lvl2pPr marL="457098" indent="0">
              <a:buNone/>
              <a:defRPr sz="2800"/>
            </a:lvl2pPr>
            <a:lvl3pPr marL="914197" indent="0">
              <a:buNone/>
              <a:defRPr sz="2533"/>
            </a:lvl3pPr>
            <a:lvl4pPr marL="1371298" indent="0">
              <a:buNone/>
              <a:defRPr sz="2133"/>
            </a:lvl4pPr>
            <a:lvl5pPr marL="1828396" indent="0">
              <a:buNone/>
              <a:defRPr sz="2133"/>
            </a:lvl5pPr>
            <a:lvl6pPr marL="2285498" indent="0">
              <a:buNone/>
              <a:defRPr sz="2133"/>
            </a:lvl6pPr>
            <a:lvl7pPr marL="2742593" indent="0">
              <a:buNone/>
              <a:defRPr sz="2133"/>
            </a:lvl7pPr>
            <a:lvl8pPr marL="3199689" indent="0">
              <a:buNone/>
              <a:defRPr sz="2133"/>
            </a:lvl8pPr>
            <a:lvl9pPr marL="3656787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26200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55323" y="1593853"/>
            <a:ext cx="4240532" cy="4408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109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26200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68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28643"/>
            <a:ext cx="653796" cy="546101"/>
          </a:xfrm>
        </p:spPr>
        <p:txBody>
          <a:bodyPr/>
          <a:lstStyle>
            <a:lvl1pPr>
              <a:defRPr/>
            </a:lvl1pPr>
          </a:lstStyle>
          <a:p>
            <a:fld id="{6700107F-007B-0D4F-9017-A9FF1E72DE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72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_blue_1column_no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34515"/>
            <a:ext cx="653796" cy="546101"/>
          </a:xfrm>
        </p:spPr>
        <p:txBody>
          <a:bodyPr/>
          <a:lstStyle>
            <a:lvl1pPr>
              <a:defRPr/>
            </a:lvl1pPr>
          </a:lstStyle>
          <a:p>
            <a:fld id="{6700107F-007B-0D4F-9017-A9FF1E72DE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75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ns_sing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51"/>
            <a:ext cx="10881360" cy="685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04335"/>
            <a:ext cx="10881360" cy="45425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32676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2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single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320" y="475841"/>
            <a:ext cx="10881360" cy="685800"/>
          </a:xfrm>
          <a:noFill/>
        </p:spPr>
        <p:txBody>
          <a:bodyPr anchor="ctr" anchorCtr="0"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" y="1499786"/>
            <a:ext cx="10881360" cy="589935"/>
          </a:xfrm>
        </p:spPr>
        <p:txBody>
          <a:bodyPr/>
          <a:lstStyle>
            <a:lvl1pPr marL="0" indent="0" algn="l">
              <a:buNone/>
              <a:defRPr sz="29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98" indent="0" algn="ctr">
              <a:buNone/>
              <a:defRPr sz="2133"/>
            </a:lvl2pPr>
            <a:lvl3pPr marL="914197" indent="0" algn="ctr">
              <a:buNone/>
              <a:defRPr sz="1867"/>
            </a:lvl3pPr>
            <a:lvl4pPr marL="1371298" indent="0" algn="ctr">
              <a:buNone/>
              <a:defRPr sz="1467"/>
            </a:lvl4pPr>
            <a:lvl5pPr marL="1828396" indent="0" algn="ctr">
              <a:buNone/>
              <a:defRPr sz="1467"/>
            </a:lvl5pPr>
            <a:lvl6pPr marL="2285498" indent="0" algn="ctr">
              <a:buNone/>
              <a:defRPr sz="1467"/>
            </a:lvl6pPr>
            <a:lvl7pPr marL="2742593" indent="0" algn="ctr">
              <a:buNone/>
              <a:defRPr sz="1467"/>
            </a:lvl7pPr>
            <a:lvl8pPr marL="3199689" indent="0" algn="ctr">
              <a:buNone/>
              <a:defRPr sz="1467"/>
            </a:lvl8pPr>
            <a:lvl9pPr marL="3656787" indent="0" algn="ctr">
              <a:buNone/>
              <a:defRPr sz="146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30234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" y="2256505"/>
            <a:ext cx="10881360" cy="37172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3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ns_sing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55"/>
            <a:ext cx="10881360" cy="685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04336"/>
            <a:ext cx="10881360" cy="45425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72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ns_two-colum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8"/>
            <a:ext cx="10881360" cy="6858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320" y="1519096"/>
            <a:ext cx="5364480" cy="45841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9096"/>
            <a:ext cx="5364480" cy="4584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32010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68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ns_two-column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30" y="1445352"/>
            <a:ext cx="5342255" cy="923207"/>
          </a:xfrm>
        </p:spPr>
        <p:txBody>
          <a:bodyPr anchor="t" anchorCtr="0"/>
          <a:lstStyle>
            <a:lvl1pPr marL="0" indent="0">
              <a:buNone/>
              <a:defRPr sz="29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98" indent="0">
              <a:buNone/>
              <a:defRPr sz="2133" b="1"/>
            </a:lvl2pPr>
            <a:lvl3pPr marL="914197" indent="0">
              <a:buNone/>
              <a:defRPr sz="1867" b="1"/>
            </a:lvl3pPr>
            <a:lvl4pPr marL="1371298" indent="0">
              <a:buNone/>
              <a:defRPr sz="1467" b="1"/>
            </a:lvl4pPr>
            <a:lvl5pPr marL="1828396" indent="0">
              <a:buNone/>
              <a:defRPr sz="1467" b="1"/>
            </a:lvl5pPr>
            <a:lvl6pPr marL="2285498" indent="0">
              <a:buNone/>
              <a:defRPr sz="1467" b="1"/>
            </a:lvl6pPr>
            <a:lvl7pPr marL="2742593" indent="0">
              <a:buNone/>
              <a:defRPr sz="1467" b="1"/>
            </a:lvl7pPr>
            <a:lvl8pPr marL="3199689" indent="0">
              <a:buNone/>
              <a:defRPr sz="1467" b="1"/>
            </a:lvl8pPr>
            <a:lvl9pPr marL="3656787" indent="0">
              <a:buNone/>
              <a:defRPr sz="14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30" y="2505077"/>
            <a:ext cx="534225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45345"/>
            <a:ext cx="5364480" cy="937495"/>
          </a:xfrm>
        </p:spPr>
        <p:txBody>
          <a:bodyPr anchor="t" anchorCtr="0"/>
          <a:lstStyle>
            <a:lvl1pPr marL="0" indent="0">
              <a:buNone/>
              <a:defRPr sz="29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98" indent="0">
              <a:buNone/>
              <a:defRPr sz="2133" b="1"/>
            </a:lvl2pPr>
            <a:lvl3pPr marL="914197" indent="0">
              <a:buNone/>
              <a:defRPr sz="1867" b="1"/>
            </a:lvl3pPr>
            <a:lvl4pPr marL="1371298" indent="0">
              <a:buNone/>
              <a:defRPr sz="1467" b="1"/>
            </a:lvl4pPr>
            <a:lvl5pPr marL="1828396" indent="0">
              <a:buNone/>
              <a:defRPr sz="1467" b="1"/>
            </a:lvl5pPr>
            <a:lvl6pPr marL="2285498" indent="0">
              <a:buNone/>
              <a:defRPr sz="1467" b="1"/>
            </a:lvl6pPr>
            <a:lvl7pPr marL="2742593" indent="0">
              <a:buNone/>
              <a:defRPr sz="1467" b="1"/>
            </a:lvl7pPr>
            <a:lvl8pPr marL="3199689" indent="0">
              <a:buNone/>
              <a:defRPr sz="1467" b="1"/>
            </a:lvl8pPr>
            <a:lvl9pPr marL="3656787" indent="0">
              <a:buNone/>
              <a:defRPr sz="14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53644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91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2"/>
            <a:ext cx="10881360" cy="667159"/>
          </a:xfrm>
        </p:spPr>
        <p:txBody>
          <a:bodyPr vert="horz" lIns="68568" tIns="47998" rIns="68568" bIns="0" rtlCol="0" anchor="ctr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1438" y="1593853"/>
            <a:ext cx="6163956" cy="4408743"/>
          </a:xfrm>
        </p:spPr>
        <p:txBody>
          <a:bodyPr/>
          <a:lstStyle>
            <a:lvl1pPr marL="0" indent="0">
              <a:buNone/>
              <a:defRPr sz="3200"/>
            </a:lvl1pPr>
            <a:lvl2pPr marL="457098" indent="0">
              <a:buNone/>
              <a:defRPr sz="2800"/>
            </a:lvl2pPr>
            <a:lvl3pPr marL="914197" indent="0">
              <a:buNone/>
              <a:defRPr sz="2533"/>
            </a:lvl3pPr>
            <a:lvl4pPr marL="1371298" indent="0">
              <a:buNone/>
              <a:defRPr sz="2133"/>
            </a:lvl4pPr>
            <a:lvl5pPr marL="1828396" indent="0">
              <a:buNone/>
              <a:defRPr sz="2133"/>
            </a:lvl5pPr>
            <a:lvl6pPr marL="2285498" indent="0">
              <a:buNone/>
              <a:defRPr sz="2133"/>
            </a:lvl6pPr>
            <a:lvl7pPr marL="2742593" indent="0">
              <a:buNone/>
              <a:defRPr sz="2133"/>
            </a:lvl7pPr>
            <a:lvl8pPr marL="3199689" indent="0">
              <a:buNone/>
              <a:defRPr sz="2133"/>
            </a:lvl8pPr>
            <a:lvl9pPr marL="3656787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55323" y="1593853"/>
            <a:ext cx="4240532" cy="4408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702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32676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9" y="1472185"/>
            <a:ext cx="10880725" cy="44812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General description of the code snippet and what it does: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86312" y="2002092"/>
            <a:ext cx="11187248" cy="4170109"/>
          </a:xfrm>
          <a:solidFill>
            <a:srgbClr val="F2F2F2"/>
          </a:solidFill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aseline="0">
                <a:latin typeface="Courier New" charset="0"/>
              </a:defRPr>
            </a:lvl1pPr>
          </a:lstStyle>
          <a:p>
            <a:pPr lvl="0"/>
            <a:r>
              <a:rPr lang="en-US" dirty="0"/>
              <a:t>// TODO: insert code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203200" y="2002092"/>
            <a:ext cx="508000" cy="4170109"/>
          </a:xfrm>
          <a:solidFill>
            <a:srgbClr val="F2F2F2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latin typeface="Courier New" charset="0"/>
              </a:defRPr>
            </a:lvl1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28732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73075" y="1178751"/>
            <a:ext cx="11245851" cy="400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73077" y="3111501"/>
            <a:ext cx="5254625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US" sz="1467" b="1" dirty="0">
                <a:latin typeface="Gill Sans MT" charset="0"/>
                <a:ea typeface="Gill Sans MT" charset="0"/>
                <a:cs typeface="Gill Sans MT" charset="0"/>
              </a:rPr>
              <a:t>  Preparation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464301" y="3111501"/>
            <a:ext cx="5254625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US" sz="1467" b="1" dirty="0">
                <a:latin typeface="Gill Sans MT" charset="0"/>
                <a:ea typeface="Gill Sans MT" charset="0"/>
                <a:cs typeface="Gill Sans MT" charset="0"/>
              </a:rPr>
              <a:t>Objectives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1658939"/>
            <a:ext cx="11245851" cy="1308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kern="0" baseline="0">
                <a:latin typeface="Georgia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1" y="1170400"/>
            <a:ext cx="10881043" cy="400051"/>
          </a:xfrm>
        </p:spPr>
        <p:txBody>
          <a:bodyPr/>
          <a:lstStyle>
            <a:lvl1pPr marL="0" indent="0" algn="r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67" b="1" i="0" baseline="0">
                <a:latin typeface="Gill Sans MT" charset="0"/>
              </a:defRPr>
            </a:lvl1pPr>
          </a:lstStyle>
          <a:p>
            <a:pPr lvl="0"/>
            <a:r>
              <a:rPr lang="en-US" dirty="0"/>
              <a:t>Click to Edit Exercise Duration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73077" y="3670581"/>
            <a:ext cx="5254625" cy="2273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67" baseline="0">
                <a:latin typeface="Georgia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464301" y="3670581"/>
            <a:ext cx="5254625" cy="2273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67" baseline="0">
                <a:latin typeface="Georgia" charset="0"/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602751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7" rIns="91424" bIns="45717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583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32676"/>
            <a:ext cx="653796" cy="546101"/>
          </a:xfrm>
        </p:spPr>
        <p:txBody>
          <a:bodyPr/>
          <a:lstStyle>
            <a:lvl1pPr>
              <a:defRPr/>
            </a:lvl1pPr>
          </a:lstStyle>
          <a:p>
            <a:fld id="{6700107F-007B-0D4F-9017-A9FF1E72DE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36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_blue_1column_no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6" y="6332676"/>
            <a:ext cx="653796" cy="546101"/>
          </a:xfrm>
        </p:spPr>
        <p:txBody>
          <a:bodyPr/>
          <a:lstStyle>
            <a:lvl1pPr>
              <a:defRPr/>
            </a:lvl1pPr>
          </a:lstStyle>
          <a:p>
            <a:fld id="{6700107F-007B-0D4F-9017-A9FF1E72DE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34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5" rIns="91420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33792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5640" y="1472188"/>
            <a:ext cx="10880725" cy="44812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General description of the code snippet and what it does: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27929" y="2097088"/>
            <a:ext cx="536575" cy="4048125"/>
          </a:xfrm>
          <a:solidFill>
            <a:srgbClr val="F2F2F2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67" baseline="0">
                <a:latin typeface="Courier New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2097088"/>
            <a:ext cx="11125200" cy="4048125"/>
          </a:xfrm>
          <a:solidFill>
            <a:srgbClr val="F2F2F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aseline="0">
                <a:latin typeface="Courier New" charset="0"/>
              </a:defRPr>
            </a:lvl1pPr>
          </a:lstStyle>
          <a:p>
            <a:pPr lvl="0"/>
            <a:r>
              <a:rPr lang="en-US" dirty="0"/>
              <a:t>// TODO: insert code</a:t>
            </a:r>
          </a:p>
        </p:txBody>
      </p:sp>
    </p:spTree>
    <p:extLst>
      <p:ext uri="{BB962C8B-B14F-4D97-AF65-F5344CB8AC3E}">
        <p14:creationId xmlns:p14="http://schemas.microsoft.com/office/powerpoint/2010/main" val="287470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single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320" y="475841"/>
            <a:ext cx="10881360" cy="685800"/>
          </a:xfrm>
          <a:noFill/>
        </p:spPr>
        <p:txBody>
          <a:bodyPr anchor="ctr" anchorCtr="0"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" y="1499790"/>
            <a:ext cx="10881360" cy="589935"/>
          </a:xfrm>
        </p:spPr>
        <p:txBody>
          <a:bodyPr/>
          <a:lstStyle>
            <a:lvl1pPr marL="0" indent="0" algn="l">
              <a:buNone/>
              <a:defRPr sz="29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63" indent="0" algn="ctr">
              <a:buNone/>
              <a:defRPr sz="2133"/>
            </a:lvl2pPr>
            <a:lvl3pPr marL="914129" indent="0" algn="ctr">
              <a:buNone/>
              <a:defRPr sz="1867"/>
            </a:lvl3pPr>
            <a:lvl4pPr marL="1371196" indent="0" algn="ctr">
              <a:buNone/>
              <a:defRPr sz="1467"/>
            </a:lvl4pPr>
            <a:lvl5pPr marL="1828260" indent="0" algn="ctr">
              <a:buNone/>
              <a:defRPr sz="1467"/>
            </a:lvl5pPr>
            <a:lvl6pPr marL="2285330" indent="0" algn="ctr">
              <a:buNone/>
              <a:defRPr sz="1467"/>
            </a:lvl6pPr>
            <a:lvl7pPr marL="2742389" indent="0" algn="ctr">
              <a:buNone/>
              <a:defRPr sz="1467"/>
            </a:lvl7pPr>
            <a:lvl8pPr marL="3199449" indent="0" algn="ctr">
              <a:buNone/>
              <a:defRPr sz="1467"/>
            </a:lvl8pPr>
            <a:lvl9pPr marL="3656511" indent="0" algn="ctr">
              <a:buNone/>
              <a:defRPr sz="146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" y="2256507"/>
            <a:ext cx="10881360" cy="3717260"/>
          </a:xfr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>
                <a:latin typeface="Gill Sans MT" panose="020B0502020104020203" pitchFamily="34" charset="77"/>
              </a:defRPr>
            </a:lvl2pPr>
            <a:lvl3pPr>
              <a:defRPr>
                <a:latin typeface="Gill Sans MT" panose="020B0502020104020203" pitchFamily="34" charset="77"/>
              </a:defRPr>
            </a:lvl3pPr>
            <a:lvl4pPr>
              <a:defRPr>
                <a:latin typeface="Gill Sans MT" panose="020B0502020104020203" pitchFamily="34" charset="77"/>
              </a:defRPr>
            </a:lvl4pPr>
            <a:lvl5pPr>
              <a:defRPr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SANS_EDU (@SANS_EDU) | Twitter">
            <a:extLst>
              <a:ext uri="{FF2B5EF4-FFF2-40B4-BE49-F238E27FC236}">
                <a16:creationId xmlns:a16="http://schemas.microsoft.com/office/drawing/2014/main" id="{426B556D-0844-7146-A10F-68B3BDFEE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41633"/>
            <a:ext cx="1025912" cy="10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ns_two-colum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9"/>
            <a:ext cx="10881360" cy="6858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320" y="1519097"/>
            <a:ext cx="5364480" cy="45841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9097"/>
            <a:ext cx="5364480" cy="4584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ns_two-column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34" y="1445357"/>
            <a:ext cx="5342255" cy="923207"/>
          </a:xfrm>
        </p:spPr>
        <p:txBody>
          <a:bodyPr anchor="t" anchorCtr="0"/>
          <a:lstStyle>
            <a:lvl1pPr marL="0" indent="0">
              <a:buNone/>
              <a:defRPr sz="29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63" indent="0">
              <a:buNone/>
              <a:defRPr sz="2133" b="1"/>
            </a:lvl2pPr>
            <a:lvl3pPr marL="914129" indent="0">
              <a:buNone/>
              <a:defRPr sz="1867" b="1"/>
            </a:lvl3pPr>
            <a:lvl4pPr marL="1371196" indent="0">
              <a:buNone/>
              <a:defRPr sz="1467" b="1"/>
            </a:lvl4pPr>
            <a:lvl5pPr marL="1828260" indent="0">
              <a:buNone/>
              <a:defRPr sz="1467" b="1"/>
            </a:lvl5pPr>
            <a:lvl6pPr marL="2285330" indent="0">
              <a:buNone/>
              <a:defRPr sz="1467" b="1"/>
            </a:lvl6pPr>
            <a:lvl7pPr marL="2742389" indent="0">
              <a:buNone/>
              <a:defRPr sz="1467" b="1"/>
            </a:lvl7pPr>
            <a:lvl8pPr marL="3199449" indent="0">
              <a:buNone/>
              <a:defRPr sz="1467" b="1"/>
            </a:lvl8pPr>
            <a:lvl9pPr marL="3656511" indent="0">
              <a:buNone/>
              <a:defRPr sz="14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34" y="2505079"/>
            <a:ext cx="534225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45349"/>
            <a:ext cx="5364480" cy="937495"/>
          </a:xfrm>
        </p:spPr>
        <p:txBody>
          <a:bodyPr anchor="t" anchorCtr="0"/>
          <a:lstStyle>
            <a:lvl1pPr marL="0" indent="0">
              <a:buNone/>
              <a:defRPr sz="2933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063" indent="0">
              <a:buNone/>
              <a:defRPr sz="2133" b="1"/>
            </a:lvl2pPr>
            <a:lvl3pPr marL="914129" indent="0">
              <a:buNone/>
              <a:defRPr sz="1867" b="1"/>
            </a:lvl3pPr>
            <a:lvl4pPr marL="1371196" indent="0">
              <a:buNone/>
              <a:defRPr sz="1467" b="1"/>
            </a:lvl4pPr>
            <a:lvl5pPr marL="1828260" indent="0">
              <a:buNone/>
              <a:defRPr sz="1467" b="1"/>
            </a:lvl5pPr>
            <a:lvl6pPr marL="2285330" indent="0">
              <a:buNone/>
              <a:defRPr sz="1467" b="1"/>
            </a:lvl6pPr>
            <a:lvl7pPr marL="2742389" indent="0">
              <a:buNone/>
              <a:defRPr sz="1467" b="1"/>
            </a:lvl7pPr>
            <a:lvl8pPr marL="3199449" indent="0">
              <a:buNone/>
              <a:defRPr sz="1467" b="1"/>
            </a:lvl8pPr>
            <a:lvl9pPr marL="3656511" indent="0">
              <a:buNone/>
              <a:defRPr sz="14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9"/>
            <a:ext cx="53644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94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6"/>
            <a:ext cx="10881360" cy="667159"/>
          </a:xfrm>
        </p:spPr>
        <p:txBody>
          <a:bodyPr vert="horz" lIns="68564" tIns="47995" rIns="68564" bIns="0" rtlCol="0" anchor="ctr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1438" y="1593856"/>
            <a:ext cx="6163956" cy="4408743"/>
          </a:xfrm>
        </p:spPr>
        <p:txBody>
          <a:bodyPr/>
          <a:lstStyle>
            <a:lvl1pPr marL="0" indent="0">
              <a:buNone/>
              <a:defRPr sz="3200"/>
            </a:lvl1pPr>
            <a:lvl2pPr marL="457063" indent="0">
              <a:buNone/>
              <a:defRPr sz="2800"/>
            </a:lvl2pPr>
            <a:lvl3pPr marL="914129" indent="0">
              <a:buNone/>
              <a:defRPr sz="2533"/>
            </a:lvl3pPr>
            <a:lvl4pPr marL="1371196" indent="0">
              <a:buNone/>
              <a:defRPr sz="2133"/>
            </a:lvl4pPr>
            <a:lvl5pPr marL="1828260" indent="0">
              <a:buNone/>
              <a:defRPr sz="2133"/>
            </a:lvl5pPr>
            <a:lvl6pPr marL="2285330" indent="0">
              <a:buNone/>
              <a:defRPr sz="2133"/>
            </a:lvl6pPr>
            <a:lvl7pPr marL="2742389" indent="0">
              <a:buNone/>
              <a:defRPr sz="2133"/>
            </a:lvl7pPr>
            <a:lvl8pPr marL="3199449" indent="0">
              <a:buNone/>
              <a:defRPr sz="2133"/>
            </a:lvl8pPr>
            <a:lvl9pPr marL="3656511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55323" y="1593856"/>
            <a:ext cx="4240532" cy="4408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57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5" rIns="91419" bIns="45715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1536687" y="6326439"/>
            <a:ext cx="653796" cy="546101"/>
          </a:xfrm>
        </p:spPr>
        <p:txBody>
          <a:bodyPr/>
          <a:lstStyle/>
          <a:p>
            <a:fld id="{A12C446D-6113-E749-B2D6-33109B9D4D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5640" y="1472189"/>
            <a:ext cx="10880725" cy="44812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General description of the code snippet and what it does: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27930" y="2097088"/>
            <a:ext cx="536575" cy="4048125"/>
          </a:xfrm>
          <a:solidFill>
            <a:srgbClr val="F2F2F2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67" baseline="0">
                <a:latin typeface="Courier New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2097088"/>
            <a:ext cx="11125200" cy="4048125"/>
          </a:xfrm>
          <a:solidFill>
            <a:srgbClr val="F2F2F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aseline="0">
                <a:latin typeface="Courier New" charset="0"/>
              </a:defRPr>
            </a:lvl1pPr>
          </a:lstStyle>
          <a:p>
            <a:pPr lvl="0"/>
            <a:r>
              <a:rPr lang="en-US" dirty="0"/>
              <a:t>// TODO: insert code</a:t>
            </a:r>
          </a:p>
        </p:txBody>
      </p:sp>
    </p:spTree>
    <p:extLst>
      <p:ext uri="{BB962C8B-B14F-4D97-AF65-F5344CB8AC3E}">
        <p14:creationId xmlns:p14="http://schemas.microsoft.com/office/powerpoint/2010/main" val="313488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72440" y="4851400"/>
            <a:ext cx="11247120" cy="1562100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5C7D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2" y="475840"/>
            <a:ext cx="3568618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55321" y="475840"/>
            <a:ext cx="3385738" cy="685800"/>
          </a:xfrm>
          <a:prstGeom prst="rect">
            <a:avLst/>
          </a:prstGeom>
        </p:spPr>
        <p:txBody>
          <a:bodyPr vert="horz" lIns="91440" tIns="64008" rIns="91440" bIns="0" rtlCol="0" anchor="ctr">
            <a:noAutofit/>
          </a:bodyPr>
          <a:lstStyle/>
          <a:p>
            <a:pPr lvl="0"/>
            <a:r>
              <a:rPr lang="en-US" dirty="0"/>
              <a:t>SEC540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4314" y="1918425"/>
            <a:ext cx="9315246" cy="2286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61412" y="1918425"/>
            <a:ext cx="0" cy="228600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11" y="2804224"/>
            <a:ext cx="1028700" cy="5490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035323" y="475488"/>
            <a:ext cx="7684238" cy="685800"/>
          </a:xfrm>
          <a:prstGeom prst="rect">
            <a:avLst/>
          </a:prstGeom>
          <a:solidFill>
            <a:srgbClr val="7F7F7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5C7D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white">
          <a:xfrm>
            <a:off x="4035323" y="442452"/>
            <a:ext cx="0" cy="75954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6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smtClean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6000" kern="1200">
          <a:solidFill>
            <a:srgbClr val="EA882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72440" y="4851400"/>
            <a:ext cx="11247120" cy="1562100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5C7D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2" y="475840"/>
            <a:ext cx="3568618" cy="685800"/>
          </a:xfrm>
          <a:prstGeom prst="rect">
            <a:avLst/>
          </a:prstGeom>
          <a:solidFill>
            <a:srgbClr val="EA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55321" y="475840"/>
            <a:ext cx="3385738" cy="685800"/>
          </a:xfrm>
          <a:prstGeom prst="rect">
            <a:avLst/>
          </a:prstGeom>
        </p:spPr>
        <p:txBody>
          <a:bodyPr vert="horz" lIns="91440" tIns="64008" rIns="91440" bIns="0" rtlCol="0" anchor="ctr">
            <a:noAutofit/>
          </a:bodyPr>
          <a:lstStyle/>
          <a:p>
            <a:pPr lvl="0"/>
            <a:r>
              <a:rPr lang="en-US" dirty="0"/>
              <a:t>DEV540C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4314" y="1918425"/>
            <a:ext cx="9315246" cy="2286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61412" y="1918425"/>
            <a:ext cx="0" cy="228600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11" y="2804224"/>
            <a:ext cx="1028700" cy="5490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035323" y="475488"/>
            <a:ext cx="7684238" cy="685800"/>
          </a:xfrm>
          <a:prstGeom prst="rect">
            <a:avLst/>
          </a:prstGeom>
          <a:solidFill>
            <a:srgbClr val="7F7F7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5C7D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white">
          <a:xfrm>
            <a:off x="4035323" y="442452"/>
            <a:ext cx="0" cy="75954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94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smtClean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6000" kern="1200">
          <a:solidFill>
            <a:srgbClr val="EA882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1524" y="6311901"/>
            <a:ext cx="12188952" cy="548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5" rIns="91420" bIns="45715" rtlCol="0" anchor="ctr"/>
          <a:lstStyle/>
          <a:p>
            <a:pPr algn="ctr"/>
            <a:endParaRPr lang="en-US" sz="1400" b="0" dirty="0">
              <a:latin typeface="Gill Sans MT" panose="020B050202010402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55320" y="365125"/>
            <a:ext cx="10881360" cy="685800"/>
          </a:xfrm>
          <a:prstGeom prst="rect">
            <a:avLst/>
          </a:prstGeom>
        </p:spPr>
        <p:txBody>
          <a:bodyPr vert="horz" lIns="68565" tIns="0" rIns="68565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20" y="1504335"/>
            <a:ext cx="10881360" cy="4247536"/>
          </a:xfrm>
          <a:prstGeom prst="rect">
            <a:avLst/>
          </a:prstGeom>
        </p:spPr>
        <p:txBody>
          <a:bodyPr vert="horz" lIns="68565" tIns="34286" rIns="68565" bIns="34286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536687" y="6327184"/>
            <a:ext cx="653796" cy="546101"/>
          </a:xfrm>
          <a:prstGeom prst="rect">
            <a:avLst/>
          </a:prstGeom>
        </p:spPr>
        <p:txBody>
          <a:bodyPr vert="horz" lIns="68565" tIns="34286" rIns="68565" bIns="34286" rtlCol="0" anchor="ctr"/>
          <a:lstStyle>
            <a:lvl1pPr algn="ctr">
              <a:defRPr sz="1000" b="1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A12C446D-6113-E749-B2D6-33109B9D4DC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1016000" y="6311900"/>
            <a:ext cx="0" cy="5461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909" y="6439698"/>
            <a:ext cx="559187" cy="2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0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4" r:id="rId10"/>
    <p:sldLayoutId id="2147483705" r:id="rId11"/>
  </p:sldLayoutIdLst>
  <p:hf hdr="0" dt="0"/>
  <p:txStyles>
    <p:titleStyle>
      <a:lvl1pPr algn="l" defTabSz="914153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153" rtl="0" eaLnBrk="1" latinLnBrk="0" hangingPunct="1">
        <a:lnSpc>
          <a:spcPct val="90000"/>
        </a:lnSpc>
        <a:spcBef>
          <a:spcPts val="800"/>
        </a:spcBef>
        <a:buFont typeface="Arial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466596" indent="-233301" algn="l" defTabSz="914153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2" indent="-219017" algn="l" defTabSz="914153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918916" indent="-233301" algn="l" defTabSz="914153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152218" indent="-233301" algn="l" defTabSz="914153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7" indent="-228541" algn="l" defTabSz="914153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94" indent="-228541" algn="l" defTabSz="914153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070" indent="-228541" algn="l" defTabSz="914153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150" indent="-228541" algn="l" defTabSz="914153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75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0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5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6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8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9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603" algn="l" defTabSz="91415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1524" y="6311900"/>
            <a:ext cx="12188952" cy="548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>
              <a:latin typeface="Gill Sans MT" panose="020B0502020104020203" pitchFamily="34" charset="0"/>
            </a:endParaRPr>
          </a:p>
          <a:p>
            <a:pPr algn="ctr"/>
            <a:endParaRPr lang="en-US" sz="1867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55320" y="365125"/>
            <a:ext cx="10881360" cy="685800"/>
          </a:xfrm>
          <a:prstGeom prst="rect">
            <a:avLst/>
          </a:prstGeom>
        </p:spPr>
        <p:txBody>
          <a:bodyPr vert="horz" lIns="68573" tIns="0" rIns="68573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20" y="1504335"/>
            <a:ext cx="10881360" cy="4247536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536683" y="6331380"/>
            <a:ext cx="653796" cy="546101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1000" b="1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A12C446D-6113-E749-B2D6-33109B9D4DC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1016000" y="6311900"/>
            <a:ext cx="0" cy="5461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909" y="6439693"/>
            <a:ext cx="559187" cy="2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6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6" r:id="rId8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264" rtl="0" eaLnBrk="1" latinLnBrk="0" hangingPunct="1">
        <a:lnSpc>
          <a:spcPct val="90000"/>
        </a:lnSpc>
        <a:spcBef>
          <a:spcPts val="8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655" indent="-233328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indent="-219043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9026" indent="-233328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152357" indent="-233328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1524" y="6311900"/>
            <a:ext cx="12188952" cy="548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ctr"/>
          <a:lstStyle/>
          <a:p>
            <a:pPr algn="ctr"/>
            <a:endParaRPr lang="en-US" sz="1400" b="0" dirty="0">
              <a:latin typeface="Gill Sans MT" panose="020B050202010402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55320" y="365125"/>
            <a:ext cx="10881360" cy="685800"/>
          </a:xfrm>
          <a:prstGeom prst="rect">
            <a:avLst/>
          </a:prstGeom>
        </p:spPr>
        <p:txBody>
          <a:bodyPr vert="horz" lIns="68573" tIns="0" rIns="68573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20" y="1504335"/>
            <a:ext cx="10881360" cy="4247536"/>
          </a:xfrm>
          <a:prstGeom prst="rect">
            <a:avLst/>
          </a:prstGeom>
        </p:spPr>
        <p:txBody>
          <a:bodyPr vert="horz" lIns="68573" tIns="34289" rIns="68573" bIns="3428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536683" y="6331380"/>
            <a:ext cx="653796" cy="546101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1000" b="1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A12C446D-6113-E749-B2D6-33109B9D4DC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1016000" y="6311900"/>
            <a:ext cx="0" cy="5461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909" y="6439693"/>
            <a:ext cx="559187" cy="2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4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264" rtl="0" eaLnBrk="1" latinLnBrk="0" hangingPunct="1">
        <a:lnSpc>
          <a:spcPct val="90000"/>
        </a:lnSpc>
        <a:spcBef>
          <a:spcPts val="8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655" indent="-233328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2" indent="-219043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9026" indent="-233328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152357" indent="-233328" algn="l" defTabSz="914264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1524" y="6311901"/>
            <a:ext cx="12188952" cy="548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7" rIns="91427" bIns="45717" rtlCol="0" anchor="ctr"/>
          <a:lstStyle/>
          <a:p>
            <a:pPr algn="ctr"/>
            <a:endParaRPr lang="en-US" sz="1400" b="0" dirty="0">
              <a:latin typeface="Gill Sans MT" panose="020B050202010402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55320" y="365125"/>
            <a:ext cx="10881360" cy="685800"/>
          </a:xfrm>
          <a:prstGeom prst="rect">
            <a:avLst/>
          </a:prstGeom>
        </p:spPr>
        <p:txBody>
          <a:bodyPr vert="horz" lIns="68570" tIns="0" rIns="6857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20" y="1504335"/>
            <a:ext cx="10881360" cy="4247536"/>
          </a:xfrm>
          <a:prstGeom prst="rect">
            <a:avLst/>
          </a:prstGeom>
        </p:spPr>
        <p:txBody>
          <a:bodyPr vert="horz" lIns="68570" tIns="34288" rIns="68570" bIns="34288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536686" y="6335367"/>
            <a:ext cx="653796" cy="546101"/>
          </a:xfrm>
          <a:prstGeom prst="rect">
            <a:avLst/>
          </a:prstGeom>
        </p:spPr>
        <p:txBody>
          <a:bodyPr vert="horz" lIns="68570" tIns="34288" rIns="68570" bIns="34288" rtlCol="0" anchor="ctr"/>
          <a:lstStyle>
            <a:lvl1pPr algn="ctr">
              <a:defRPr sz="1000" b="1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A12C446D-6113-E749-B2D6-33109B9D4DC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1016000" y="6311900"/>
            <a:ext cx="0" cy="5461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909" y="6439694"/>
            <a:ext cx="559187" cy="2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</p:sldLayoutIdLst>
  <p:hf hdr="0" dt="0"/>
  <p:txStyles>
    <p:titleStyle>
      <a:lvl1pPr algn="l" defTabSz="914221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221" rtl="0" eaLnBrk="1" latinLnBrk="0" hangingPunct="1">
        <a:lnSpc>
          <a:spcPct val="90000"/>
        </a:lnSpc>
        <a:spcBef>
          <a:spcPts val="8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632" indent="-233317" algn="l" defTabSz="914221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indent="-219033" algn="l" defTabSz="914221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918984" indent="-233317" algn="l" defTabSz="914221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152303" indent="-233317" algn="l" defTabSz="914221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5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6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9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21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2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5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2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9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8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1524" y="6311901"/>
            <a:ext cx="12188952" cy="548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7" rIns="91427" bIns="45717" rtlCol="0" anchor="ctr"/>
          <a:lstStyle/>
          <a:p>
            <a:pPr algn="ctr"/>
            <a:endParaRPr lang="en-US" sz="1400" b="0" dirty="0">
              <a:latin typeface="Gill Sans MT" panose="020B050202010402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55320" y="365125"/>
            <a:ext cx="10881360" cy="685800"/>
          </a:xfrm>
          <a:prstGeom prst="rect">
            <a:avLst/>
          </a:prstGeom>
        </p:spPr>
        <p:txBody>
          <a:bodyPr vert="horz" lIns="68570" tIns="0" rIns="6857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20" y="1504335"/>
            <a:ext cx="10881360" cy="4247536"/>
          </a:xfrm>
          <a:prstGeom prst="rect">
            <a:avLst/>
          </a:prstGeom>
        </p:spPr>
        <p:txBody>
          <a:bodyPr vert="horz" lIns="68570" tIns="34288" rIns="68570" bIns="34288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536686" y="6330234"/>
            <a:ext cx="653796" cy="546101"/>
          </a:xfrm>
          <a:prstGeom prst="rect">
            <a:avLst/>
          </a:prstGeom>
        </p:spPr>
        <p:txBody>
          <a:bodyPr vert="horz" lIns="68570" tIns="34288" rIns="68570" bIns="34288" rtlCol="0" anchor="ctr"/>
          <a:lstStyle>
            <a:lvl1pPr algn="ctr">
              <a:defRPr sz="1000" b="1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A12C446D-6113-E749-B2D6-33109B9D4DC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1016000" y="6311900"/>
            <a:ext cx="0" cy="5461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909" y="6439694"/>
            <a:ext cx="559187" cy="2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dt="0"/>
  <p:txStyles>
    <p:titleStyle>
      <a:lvl1pPr algn="l" defTabSz="914221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221" rtl="0" eaLnBrk="1" latinLnBrk="0" hangingPunct="1">
        <a:lnSpc>
          <a:spcPct val="90000"/>
        </a:lnSpc>
        <a:spcBef>
          <a:spcPts val="800"/>
        </a:spcBef>
        <a:buFont typeface="Arial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466632" indent="-233317" algn="l" defTabSz="914221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indent="-219033" algn="l" defTabSz="914221" rtl="0" eaLnBrk="1" latinLnBrk="0" hangingPunct="1">
        <a:lnSpc>
          <a:spcPct val="90000"/>
        </a:lnSpc>
        <a:spcBef>
          <a:spcPts val="800"/>
        </a:spcBef>
        <a:buFont typeface=".AppleSystemUIFont" charset="-120"/>
        <a:buChar char="‒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918984" indent="-233317" algn="l" defTabSz="914221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152303" indent="-233317" algn="l" defTabSz="914221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5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6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9" indent="-228557" algn="l" defTabSz="91422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21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2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5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2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9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8" algn="l" defTabSz="91422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iuse.com/#feat=webauthn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523097-C900-C946-BF5F-6061067DB9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5321" y="475840"/>
            <a:ext cx="3385738" cy="685800"/>
          </a:xfrm>
        </p:spPr>
        <p:txBody>
          <a:bodyPr/>
          <a:lstStyle/>
          <a:p>
            <a:pPr algn="ctr"/>
            <a:endParaRPr lang="en-US" sz="28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F63FF30-46BE-9647-94D2-5B86E4528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7200" dirty="0">
                <a:latin typeface="Gill Sans MT" panose="020B0502020104020203" pitchFamily="34" charset="77"/>
              </a:rPr>
              <a:t>The Future is Now:</a:t>
            </a:r>
            <a:br>
              <a:rPr lang="en-US" sz="4400" dirty="0">
                <a:latin typeface="Gill Sans MT" panose="020B0502020104020203" pitchFamily="34" charset="77"/>
              </a:rPr>
            </a:br>
            <a:r>
              <a:rPr lang="en-US" sz="5400" dirty="0">
                <a:latin typeface="Gill Sans MT" panose="020B0502020104020203" pitchFamily="34" charset="77"/>
              </a:rPr>
              <a:t>How Authentication Standards are Changing</a:t>
            </a:r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C07E2F-BB08-8344-9E23-08200D64F3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>
                <a:latin typeface="Gill Sans MT" panose="020B0502020104020203" pitchFamily="34" charset="77"/>
              </a:rPr>
              <a:t>Johannes B. Ullrich, Ph.D.</a:t>
            </a:r>
          </a:p>
          <a:p>
            <a:r>
              <a:rPr lang="en-US" sz="3200" dirty="0" err="1">
                <a:latin typeface="Gill Sans MT" panose="020B0502020104020203" pitchFamily="34" charset="77"/>
              </a:rPr>
              <a:t>jullrich@sans.edu</a:t>
            </a:r>
            <a:endParaRPr lang="en-US" sz="3200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EBB5C3-C1FE-7447-B34D-3A67D54C89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5E913-BA0F-8140-8447-47BB25DBA2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7950" y="6326188"/>
            <a:ext cx="654050" cy="546100"/>
          </a:xfrm>
          <a:prstGeom prst="rect">
            <a:avLst/>
          </a:prstGeom>
        </p:spPr>
        <p:txBody>
          <a:bodyPr/>
          <a:lstStyle/>
          <a:p>
            <a:fld id="{A12C446D-6113-E749-B2D6-33109B9D4DC9}" type="slidenum">
              <a:rPr lang="en-US" smtClean="0"/>
              <a:t>1</a:t>
            </a:fld>
            <a:endParaRPr lang="en-US" dirty="0"/>
          </a:p>
        </p:txBody>
      </p:sp>
      <p:pic>
        <p:nvPicPr>
          <p:cNvPr id="4098" name="Picture 2" descr="SANS_EDU (@SANS_EDU) | Twitter">
            <a:extLst>
              <a:ext uri="{FF2B5EF4-FFF2-40B4-BE49-F238E27FC236}">
                <a16:creationId xmlns:a16="http://schemas.microsoft.com/office/drawing/2014/main" id="{0E3648AC-2665-9B4B-A6B2-B0593A5E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1565"/>
            <a:ext cx="2279373" cy="22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2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90A2-8FA0-BA49-A138-71F27D60D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09F13-7EEA-D440-897B-7B5398A7A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Common 2-Factor Authentication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CFF4F-E178-314F-B618-3DDA64A4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ACBCC-6D16-9548-9CCC-17CBC3ECDB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One Time Passwords</a:t>
            </a:r>
          </a:p>
          <a:p>
            <a:pPr marL="809496" lvl="1" indent="-342900"/>
            <a:r>
              <a:rPr lang="en-US" dirty="0">
                <a:latin typeface="Gill Sans MT" panose="020B0502020104020203" pitchFamily="34" charset="77"/>
              </a:rPr>
              <a:t>Initially offered as a commercial solution (Hardware Tokens) or paper medium (OTP)</a:t>
            </a:r>
          </a:p>
          <a:p>
            <a:pPr marL="809496" lvl="1" indent="-342900"/>
            <a:r>
              <a:rPr lang="en-US" dirty="0">
                <a:latin typeface="Gill Sans MT" panose="020B0502020104020203" pitchFamily="34" charset="77"/>
              </a:rPr>
              <a:t>In recent years popularized as Google Authenticator</a:t>
            </a:r>
          </a:p>
          <a:p>
            <a:pPr marL="809496" lvl="1" indent="-342900"/>
            <a:r>
              <a:rPr lang="en-US" dirty="0">
                <a:latin typeface="Gill Sans MT" panose="020B0502020104020203" pitchFamily="34" charset="77"/>
              </a:rPr>
              <a:t>Relatively easy to use/implement, but substantial “real life” issues.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AF71B-478D-8E4E-A91F-A3C63239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090" y="4507310"/>
            <a:ext cx="27940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8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90A2-8FA0-BA49-A138-71F27D60D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09F13-7EEA-D440-897B-7B5398A7A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Breaking Multi Factor Authentication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CFF4F-E178-314F-B618-3DDA64A4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ACBCC-6D16-9548-9CCC-17CBC3ECDB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Many 2FA Options are not Phishing resistant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Phishing attack usually must implement machine-in-the-middle proxy, but not always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Reset of lost 2FA tokens tends to be difficult and can lead to downgrade attacks</a:t>
            </a:r>
          </a:p>
        </p:txBody>
      </p:sp>
    </p:spTree>
    <p:extLst>
      <p:ext uri="{BB962C8B-B14F-4D97-AF65-F5344CB8AC3E}">
        <p14:creationId xmlns:p14="http://schemas.microsoft.com/office/powerpoint/2010/main" val="355847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6105EF-0933-EF43-8080-32E5C536DC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41FE-BFA5-5247-AB60-D3D4F02804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360" dirty="0" err="1">
                <a:cs typeface="Arial" panose="020B0604020202020204" pitchFamily="34" charset="0"/>
              </a:rPr>
              <a:t>Modlishka</a:t>
            </a:r>
            <a:endParaRPr lang="en-US" sz="3360" dirty="0">
              <a:cs typeface="Arial" panose="020B0604020202020204" pitchFamily="34" charset="0"/>
            </a:endParaRPr>
          </a:p>
          <a:p>
            <a:endParaRPr lang="en-US" sz="1680" dirty="0"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2797A4-6996-B74A-8115-FBD0392207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  <a:cs typeface="Arial" panose="020B0604020202020204" pitchFamily="34" charset="0"/>
              </a:rPr>
              <a:t>Implements a proxy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  <a:cs typeface="Arial" panose="020B0604020202020204" pitchFamily="34" charset="0"/>
              </a:rPr>
              <a:t>Intercepts username/password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  <a:cs typeface="Arial" panose="020B0604020202020204" pitchFamily="34" charset="0"/>
              </a:rPr>
              <a:t>Proxys 2FA request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  <a:cs typeface="Arial" panose="020B0604020202020204" pitchFamily="34" charset="0"/>
              </a:rPr>
              <a:t>Collects 2FA value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8DC78-5E18-F64B-BC75-C076CDDBA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0" r="17698" b="2"/>
          <a:stretch/>
        </p:blipFill>
        <p:spPr>
          <a:xfrm>
            <a:off x="6384511" y="1161654"/>
            <a:ext cx="4608102" cy="504974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0329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DAB5-19A8-264A-8DE1-66A572DDAE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AF8D9-7A5D-5D4F-97F6-FA8277925D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Phishing Resistance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4C549-EF6A-784D-B22C-1EDEE831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ED5E5-07D9-0B49-8A5C-5C59B53BE5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An authentication mechanism is considered phishing resistant if it is not “relay-able”: The user is not relaying the credential to the site.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Let’s put the machine in charge of figuring out if this is the right site.</a:t>
            </a:r>
          </a:p>
        </p:txBody>
      </p:sp>
    </p:spTree>
    <p:extLst>
      <p:ext uri="{BB962C8B-B14F-4D97-AF65-F5344CB8AC3E}">
        <p14:creationId xmlns:p14="http://schemas.microsoft.com/office/powerpoint/2010/main" val="1466971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90A2-8FA0-BA49-A138-71F27D60D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09F13-7EEA-D440-897B-7B5398A7A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But Usability is the real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CFF4F-E178-314F-B618-3DDA64A4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ACBCC-6D16-9548-9CCC-17CBC3ECDB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2FA does provide a significant security benefit (even the weakest 2FA methods!)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But usability issues kill it</a:t>
            </a:r>
          </a:p>
          <a:p>
            <a:pPr marL="923796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Misplaced tokens</a:t>
            </a:r>
          </a:p>
          <a:p>
            <a:pPr marL="923796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Complications in entering password and token</a:t>
            </a:r>
          </a:p>
          <a:p>
            <a:pPr marL="923796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Mixing up numerous tokens</a:t>
            </a:r>
          </a:p>
          <a:p>
            <a:pPr marL="923796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Mobile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3771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004D5-A3CE-7946-84CD-98EA7109F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52DDB-ACEE-0E4D-842C-743F54FE52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Application Specific Passwords /OAUTH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0A952-B79A-F740-A361-16DECABF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20712-D1AA-134B-B321-30F1509FB9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Trying to solve problems with clients that need to continuously authenticate (for example mail clients)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Attacker may be able to steal them, and gain persistent access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OAUTH is a better solution, but still has the issue of credential theft and in some cases phishing</a:t>
            </a:r>
          </a:p>
        </p:txBody>
      </p:sp>
    </p:spTree>
    <p:extLst>
      <p:ext uri="{BB962C8B-B14F-4D97-AF65-F5344CB8AC3E}">
        <p14:creationId xmlns:p14="http://schemas.microsoft.com/office/powerpoint/2010/main" val="3398599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2C29E-9E5B-CC41-BB7E-B1CBB88C4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F7598-7EB5-5344-A83C-551427396B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If Passwords are the Problem: Lets remove passwords!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F5006-8988-1146-8519-601D1434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8FFEF-BE96-B449-B170-63E3DFD399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Passwordless Authentication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Usually relies on a public/private key pair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Key pair may be part of a mobile app or a token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Private key secured via biometrics/PIN/Device lock screen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Shortcut: one-time passwords via email (as used by Slack)</a:t>
            </a:r>
          </a:p>
        </p:txBody>
      </p:sp>
    </p:spTree>
    <p:extLst>
      <p:ext uri="{BB962C8B-B14F-4D97-AF65-F5344CB8AC3E}">
        <p14:creationId xmlns:p14="http://schemas.microsoft.com/office/powerpoint/2010/main" val="418495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3356-6ACF-664C-99B9-F41E159679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C18BE-FEC4-184F-B905-4A75CBCC8C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But what about all the biometric sensors we own?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91838-6180-8C4E-B0D6-DBEAD3DE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DD0A-C7D4-9C43-BE14-B9A8F52741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Most mobile devices have: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Biometric sensors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Secure enclaves to store secret keys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APIs to lock/access secure enclaves 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using biometrics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E6C64CA-4A25-EB46-9B3B-1E2070A4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239" y="2256507"/>
            <a:ext cx="2515839" cy="251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61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8663-C4CB-474F-B610-0599A34A8C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6901-9C5F-7849-90BC-1DDD237EF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FIDO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893F5-9169-AC47-AA73-1CC63C574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FIDO Alliance (“Fast Identity Online”)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Attempt to standardize APIs to access hardware tokens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Standardizes how clients communicate to authenticators and servers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Very flexible. Allows for mobile (Software) clients, NFC, USB, BLE and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7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EE12F-91B6-CD42-B8A4-A576EFAB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FIDO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C0C55-9812-2441-8782-DC1A757FC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40" dirty="0">
                <a:latin typeface="Gill Sans MT" panose="020B0502020104020203" pitchFamily="34" charset="77"/>
              </a:rPr>
              <a:t>Universal Second Factor (U2F)</a:t>
            </a:r>
          </a:p>
          <a:p>
            <a:r>
              <a:rPr lang="en-US" sz="3840" dirty="0">
                <a:latin typeface="Gill Sans MT" panose="020B0502020104020203" pitchFamily="34" charset="77"/>
              </a:rPr>
              <a:t>Universal Authentication Framework (UAF)</a:t>
            </a:r>
          </a:p>
          <a:p>
            <a:pPr marL="601980" lvl="1" indent="0">
              <a:buNone/>
            </a:pPr>
            <a:r>
              <a:rPr lang="en-US" sz="3360" dirty="0">
                <a:latin typeface="Gill Sans MT" panose="020B0502020104020203" pitchFamily="34" charset="77"/>
              </a:rPr>
              <a:t>( Password less Authentication. Now WebAuthn )</a:t>
            </a:r>
          </a:p>
          <a:p>
            <a:r>
              <a:rPr lang="en-US" sz="3840" dirty="0">
                <a:latin typeface="Gill Sans MT" panose="020B0502020104020203" pitchFamily="34" charset="77"/>
              </a:rPr>
              <a:t>Client to Authenticator Protocols (CTAP)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40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4A3A79-3938-F342-B966-E69EC609A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86CD185-CF1C-E440-AA62-B889A339A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A20CD6-75AA-D74B-9D89-6E8DF00F8E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Dean of Research, SANS Technology Institute</a:t>
            </a:r>
          </a:p>
          <a:p>
            <a:pPr>
              <a:defRPr/>
            </a:pPr>
            <a:r>
              <a:rPr lang="en-US" dirty="0"/>
              <a:t>SANS Internet Storm Center https://</a:t>
            </a:r>
            <a:r>
              <a:rPr lang="en-US" dirty="0" err="1"/>
              <a:t>isc.sans.edu</a:t>
            </a:r>
            <a:endParaRPr lang="en-US" dirty="0"/>
          </a:p>
          <a:p>
            <a:pPr>
              <a:defRPr/>
            </a:pPr>
            <a:r>
              <a:rPr lang="en-US" dirty="0"/>
              <a:t>Created </a:t>
            </a:r>
            <a:r>
              <a:rPr lang="en-US" dirty="0" err="1"/>
              <a:t>DShield.org</a:t>
            </a:r>
            <a:endParaRPr lang="en-US" dirty="0"/>
          </a:p>
          <a:p>
            <a:pPr>
              <a:defRPr/>
            </a:pPr>
            <a:r>
              <a:rPr lang="en-US" dirty="0"/>
              <a:t>SANS Fellow</a:t>
            </a:r>
          </a:p>
          <a:p>
            <a:pPr>
              <a:defRPr/>
            </a:pPr>
            <a:r>
              <a:rPr lang="en-US" dirty="0"/>
              <a:t>Past: Physicist, Web Developer</a:t>
            </a:r>
          </a:p>
          <a:p>
            <a:pPr>
              <a:defRPr/>
            </a:pPr>
            <a:r>
              <a:rPr lang="en-US" sz="3600" dirty="0"/>
              <a:t>Teaching SEC522 (Defending Web Apps)</a:t>
            </a:r>
            <a:br>
              <a:rPr lang="en-US" sz="3600" dirty="0"/>
            </a:br>
            <a:r>
              <a:rPr lang="en-US" sz="3600" dirty="0"/>
              <a:t> SEC503 (Intrusion Detection)</a:t>
            </a:r>
            <a:endParaRPr lang="en-US" dirty="0"/>
          </a:p>
        </p:txBody>
      </p:sp>
      <p:pic>
        <p:nvPicPr>
          <p:cNvPr id="8" name="Picture 6" descr="giac.png">
            <a:extLst>
              <a:ext uri="{FF2B5EF4-FFF2-40B4-BE49-F238E27FC236}">
                <a16:creationId xmlns:a16="http://schemas.microsoft.com/office/drawing/2014/main" id="{E5D5776F-FA3F-A346-B0B0-7934E57E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570" y="2496706"/>
            <a:ext cx="1632204" cy="163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C08D95E-1407-BE42-98E4-C557FA265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90" y="3882262"/>
            <a:ext cx="3234182" cy="185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A537D8-4CFD-6C4D-B863-70657C99F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281" y="1328423"/>
            <a:ext cx="1632203" cy="16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70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94181-3BB9-5C4F-AEAE-815E4136B3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CD1EFCF-04D0-2C4C-BD48-79C66C8DD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Design Criteria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212A85-7FBF-074D-8065-2AAE499A4B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Does not rely on passwords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Secures user’s privacy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Easy to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Supports wide range of authenticators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Easy to implement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7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ABA6-D79A-F745-B205-E11A25AE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Authentication API Support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146AF93-5069-314F-91B3-FD7878E120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171381"/>
              </p:ext>
            </p:extLst>
          </p:nvPr>
        </p:nvGraphicFramePr>
        <p:xfrm>
          <a:off x="496350" y="1526773"/>
          <a:ext cx="11040330" cy="240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6">
                  <a:extLst>
                    <a:ext uri="{9D8B030D-6E8A-4147-A177-3AD203B41FA5}">
                      <a16:colId xmlns:a16="http://schemas.microsoft.com/office/drawing/2014/main" val="3396282082"/>
                    </a:ext>
                  </a:extLst>
                </a:gridCol>
                <a:gridCol w="1212389">
                  <a:extLst>
                    <a:ext uri="{9D8B030D-6E8A-4147-A177-3AD203B41FA5}">
                      <a16:colId xmlns:a16="http://schemas.microsoft.com/office/drawing/2014/main" val="3284640749"/>
                    </a:ext>
                  </a:extLst>
                </a:gridCol>
                <a:gridCol w="1271949">
                  <a:extLst>
                    <a:ext uri="{9D8B030D-6E8A-4147-A177-3AD203B41FA5}">
                      <a16:colId xmlns:a16="http://schemas.microsoft.com/office/drawing/2014/main" val="721411122"/>
                    </a:ext>
                  </a:extLst>
                </a:gridCol>
                <a:gridCol w="1124634">
                  <a:extLst>
                    <a:ext uri="{9D8B030D-6E8A-4147-A177-3AD203B41FA5}">
                      <a16:colId xmlns:a16="http://schemas.microsoft.com/office/drawing/2014/main" val="2747354576"/>
                    </a:ext>
                  </a:extLst>
                </a:gridCol>
                <a:gridCol w="1284864">
                  <a:extLst>
                    <a:ext uri="{9D8B030D-6E8A-4147-A177-3AD203B41FA5}">
                      <a16:colId xmlns:a16="http://schemas.microsoft.com/office/drawing/2014/main" val="759991688"/>
                    </a:ext>
                  </a:extLst>
                </a:gridCol>
                <a:gridCol w="984840">
                  <a:extLst>
                    <a:ext uri="{9D8B030D-6E8A-4147-A177-3AD203B41FA5}">
                      <a16:colId xmlns:a16="http://schemas.microsoft.com/office/drawing/2014/main" val="81971270"/>
                    </a:ext>
                  </a:extLst>
                </a:gridCol>
                <a:gridCol w="1550730">
                  <a:extLst>
                    <a:ext uri="{9D8B030D-6E8A-4147-A177-3AD203B41FA5}">
                      <a16:colId xmlns:a16="http://schemas.microsoft.com/office/drawing/2014/main" val="4046078392"/>
                    </a:ext>
                  </a:extLst>
                </a:gridCol>
                <a:gridCol w="1296975">
                  <a:extLst>
                    <a:ext uri="{9D8B030D-6E8A-4147-A177-3AD203B41FA5}">
                      <a16:colId xmlns:a16="http://schemas.microsoft.com/office/drawing/2014/main" val="1217432053"/>
                    </a:ext>
                  </a:extLst>
                </a:gridCol>
                <a:gridCol w="1380183">
                  <a:extLst>
                    <a:ext uri="{9D8B030D-6E8A-4147-A177-3AD203B41FA5}">
                      <a16:colId xmlns:a16="http://schemas.microsoft.com/office/drawing/2014/main" val="887344333"/>
                    </a:ext>
                  </a:extLst>
                </a:gridCol>
              </a:tblGrid>
              <a:tr h="14426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Edge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Firefox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Chrome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Safari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Opera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iOS Safari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Android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Android Chrome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590134092"/>
                  </a:ext>
                </a:extLst>
              </a:tr>
              <a:tr h="965556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18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60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67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14.3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67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B050"/>
                          </a:solidFill>
                        </a:rPr>
                        <a:t>71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455598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26E9BD0-5B06-ED44-BF09-365AB7D84688}"/>
              </a:ext>
            </a:extLst>
          </p:cNvPr>
          <p:cNvSpPr txBox="1"/>
          <p:nvPr/>
        </p:nvSpPr>
        <p:spPr>
          <a:xfrm>
            <a:off x="1667393" y="4354982"/>
            <a:ext cx="8491451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Safari on IOs: experimental according to  </a:t>
            </a:r>
            <a:endParaRPr lang="en-US" sz="2160" dirty="0"/>
          </a:p>
          <a:p>
            <a:r>
              <a:rPr lang="en-US" sz="2160" dirty="0">
                <a:hlinkClick r:id="rId2"/>
              </a:rPr>
              <a:t>https://www.caniuse.com/#feat=webauthn</a:t>
            </a:r>
            <a:endParaRPr lang="en-US" sz="2160" dirty="0"/>
          </a:p>
          <a:p>
            <a:endParaRPr lang="en-US" sz="2160" dirty="0"/>
          </a:p>
          <a:p>
            <a:r>
              <a:rPr lang="en-US" sz="2160" dirty="0"/>
              <a:t>Not supported: Opera Mini/Mobile, Firefox on Android</a:t>
            </a:r>
          </a:p>
        </p:txBody>
      </p:sp>
    </p:spTree>
    <p:extLst>
      <p:ext uri="{BB962C8B-B14F-4D97-AF65-F5344CB8AC3E}">
        <p14:creationId xmlns:p14="http://schemas.microsoft.com/office/powerpoint/2010/main" val="528850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9D33-95FD-3248-85A0-F08EA02B62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D8813-DA4D-3641-9B14-4CBAC9D50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FIDO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5E7AB-45AF-7E4A-8ACF-3E2D48A7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30B6A-3813-9444-A56A-C132C5C7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204" y="3001119"/>
            <a:ext cx="2187632" cy="218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A742D-6C88-CE4E-A4A3-E450B729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980" y="3119575"/>
            <a:ext cx="1950720" cy="19507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1EA007-4874-9143-9902-807A546226AC}"/>
              </a:ext>
            </a:extLst>
          </p:cNvPr>
          <p:cNvCxnSpPr/>
          <p:nvPr/>
        </p:nvCxnSpPr>
        <p:spPr>
          <a:xfrm>
            <a:off x="2307647" y="3972806"/>
            <a:ext cx="2129425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B6390B-90E4-844A-9CDA-C3295E9394F8}"/>
              </a:ext>
            </a:extLst>
          </p:cNvPr>
          <p:cNvCxnSpPr/>
          <p:nvPr/>
        </p:nvCxnSpPr>
        <p:spPr>
          <a:xfrm>
            <a:off x="7296555" y="3912263"/>
            <a:ext cx="2129425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3A19520-0A5B-244F-A8E5-D6D0B955C8D6}"/>
              </a:ext>
            </a:extLst>
          </p:cNvPr>
          <p:cNvSpPr txBox="1"/>
          <p:nvPr/>
        </p:nvSpPr>
        <p:spPr>
          <a:xfrm>
            <a:off x="2683475" y="3989837"/>
            <a:ext cx="136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77"/>
              </a:rPr>
              <a:t>CTAP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E1EF4-BB89-5944-9310-E243ED86A896}"/>
              </a:ext>
            </a:extLst>
          </p:cNvPr>
          <p:cNvSpPr txBox="1"/>
          <p:nvPr/>
        </p:nvSpPr>
        <p:spPr>
          <a:xfrm>
            <a:off x="7125893" y="4051393"/>
            <a:ext cx="247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Gill Sans MT" panose="020B0502020104020203" pitchFamily="34" charset="77"/>
              </a:rPr>
              <a:t>WebAuthn</a:t>
            </a:r>
            <a:endParaRPr lang="en-US" sz="3200" dirty="0">
              <a:latin typeface="Gill Sans MT" panose="020B050202010402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225F6B-B102-7E43-95BE-2508E64C6C04}"/>
              </a:ext>
            </a:extLst>
          </p:cNvPr>
          <p:cNvSpPr txBox="1"/>
          <p:nvPr/>
        </p:nvSpPr>
        <p:spPr>
          <a:xfrm>
            <a:off x="9224824" y="1639340"/>
            <a:ext cx="2172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Web Application (Server)</a:t>
            </a:r>
          </a:p>
        </p:txBody>
      </p:sp>
      <p:pic>
        <p:nvPicPr>
          <p:cNvPr id="16" name="Picture 15" descr="A yellow rectangle with a white letter on it&#10;&#10;Description automatically generated with low confidence">
            <a:extLst>
              <a:ext uri="{FF2B5EF4-FFF2-40B4-BE49-F238E27FC236}">
                <a16:creationId xmlns:a16="http://schemas.microsoft.com/office/drawing/2014/main" id="{5D9F0C42-032B-6C4A-8E1F-4D93CE6E1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698" y="3912263"/>
            <a:ext cx="1612411" cy="1612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8A5162-CB7D-F64E-8650-14E51AF31C91}"/>
              </a:ext>
            </a:extLst>
          </p:cNvPr>
          <p:cNvSpPr txBox="1"/>
          <p:nvPr/>
        </p:nvSpPr>
        <p:spPr>
          <a:xfrm>
            <a:off x="2384248" y="3225130"/>
            <a:ext cx="205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BLE, NFC, USB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32CE13-225B-2347-9B96-0013EDF8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3632" y="3267084"/>
            <a:ext cx="3758772" cy="187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Usage &amp; Style Guide - FIDO Alliance">
            <a:extLst>
              <a:ext uri="{FF2B5EF4-FFF2-40B4-BE49-F238E27FC236}">
                <a16:creationId xmlns:a16="http://schemas.microsoft.com/office/drawing/2014/main" id="{BC716BCC-0010-CC49-8095-D7C8C9CD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75" y="4530609"/>
            <a:ext cx="2335112" cy="107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s and Icons - W3C">
            <a:extLst>
              <a:ext uri="{FF2B5EF4-FFF2-40B4-BE49-F238E27FC236}">
                <a16:creationId xmlns:a16="http://schemas.microsoft.com/office/drawing/2014/main" id="{74C55525-D5B9-F048-BDFE-6DC5B004E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47" y="4550528"/>
            <a:ext cx="1648937" cy="10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3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18BF6-9E2F-2C4D-8DDC-70AD1773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Authentication (WebAuthn)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C88C4-1218-E840-8CEF-E4E600EB7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JavaScript API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Credential Management / Authentication API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Credentials: Public/Private keys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Does not necessarily require token/two factor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Very flexible. Could be just software or could be biometric token. Supports TPM.</a:t>
            </a:r>
          </a:p>
        </p:txBody>
      </p:sp>
    </p:spTree>
    <p:extLst>
      <p:ext uri="{BB962C8B-B14F-4D97-AF65-F5344CB8AC3E}">
        <p14:creationId xmlns:p14="http://schemas.microsoft.com/office/powerpoint/2010/main" val="390778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9D33-95FD-3248-85A0-F08EA02B62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D8813-DA4D-3641-9B14-4CBAC9D50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Registration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5E7AB-45AF-7E4A-8ACF-3E2D48A7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30B6A-3813-9444-A56A-C132C5C7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93" y="4264394"/>
            <a:ext cx="2187632" cy="218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A742D-6C88-CE4E-A4A3-E450B729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66" y="4422995"/>
            <a:ext cx="1950720" cy="19507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6D86CF-CA1B-E84D-8E81-4C49C2FAA0B4}"/>
              </a:ext>
            </a:extLst>
          </p:cNvPr>
          <p:cNvCxnSpPr>
            <a:cxnSpLocks/>
          </p:cNvCxnSpPr>
          <p:nvPr/>
        </p:nvCxnSpPr>
        <p:spPr>
          <a:xfrm flipH="1">
            <a:off x="1860220" y="5327316"/>
            <a:ext cx="2532876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84DB59-A988-4140-989A-4FA8D0549198}"/>
              </a:ext>
            </a:extLst>
          </p:cNvPr>
          <p:cNvCxnSpPr>
            <a:cxnSpLocks/>
          </p:cNvCxnSpPr>
          <p:nvPr/>
        </p:nvCxnSpPr>
        <p:spPr>
          <a:xfrm flipH="1">
            <a:off x="7025483" y="5317141"/>
            <a:ext cx="2532876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A1DAD614-D0E0-E647-A2D0-28B0BFC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62516" y="4496121"/>
            <a:ext cx="3758772" cy="187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74959-E1C9-1E4B-9045-E25D39A7334C}"/>
              </a:ext>
            </a:extLst>
          </p:cNvPr>
          <p:cNvSpPr txBox="1"/>
          <p:nvPr/>
        </p:nvSpPr>
        <p:spPr>
          <a:xfrm>
            <a:off x="4393096" y="1499790"/>
            <a:ext cx="6152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{ </a:t>
            </a:r>
            <a:r>
              <a:rPr lang="en-US" dirty="0" err="1">
                <a:latin typeface="Courier" pitchFamily="2" charset="0"/>
              </a:rPr>
              <a:t>rp</a:t>
            </a:r>
            <a:r>
              <a:rPr lang="en-US" dirty="0">
                <a:latin typeface="Courier" pitchFamily="2" charset="0"/>
              </a:rPr>
              <a:t>: {</a:t>
            </a:r>
          </a:p>
          <a:p>
            <a:r>
              <a:rPr lang="en-US" dirty="0">
                <a:latin typeface="Courier" pitchFamily="2" charset="0"/>
              </a:rPr>
              <a:t>	id: “</a:t>
            </a:r>
            <a:r>
              <a:rPr lang="en-US" dirty="0" err="1">
                <a:latin typeface="Courier" pitchFamily="2" charset="0"/>
              </a:rPr>
              <a:t>isc.sans.edu</a:t>
            </a:r>
            <a:r>
              <a:rPr lang="en-US" dirty="0">
                <a:latin typeface="Courier" pitchFamily="2" charset="0"/>
              </a:rPr>
              <a:t>”,</a:t>
            </a:r>
          </a:p>
          <a:p>
            <a:r>
              <a:rPr lang="en-US" dirty="0">
                <a:latin typeface="Courier" pitchFamily="2" charset="0"/>
              </a:rPr>
              <a:t>     </a:t>
            </a:r>
            <a:r>
              <a:rPr lang="en-US" dirty="0" err="1">
                <a:latin typeface="Courier" pitchFamily="2" charset="0"/>
              </a:rPr>
              <a:t>name:”SANS</a:t>
            </a:r>
            <a:r>
              <a:rPr lang="en-US" dirty="0">
                <a:latin typeface="Courier" pitchFamily="2" charset="0"/>
              </a:rPr>
              <a:t> Internet Storm Center”},</a:t>
            </a:r>
          </a:p>
          <a:p>
            <a:r>
              <a:rPr lang="en-US" dirty="0">
                <a:latin typeface="Courier" pitchFamily="2" charset="0"/>
              </a:rPr>
              <a:t>  user: { </a:t>
            </a:r>
          </a:p>
          <a:p>
            <a:r>
              <a:rPr lang="en-US" dirty="0">
                <a:latin typeface="Courier" pitchFamily="2" charset="0"/>
              </a:rPr>
              <a:t>       name: “</a:t>
            </a:r>
            <a:r>
              <a:rPr lang="en-US" dirty="0" err="1">
                <a:latin typeface="Courier" pitchFamily="2" charset="0"/>
              </a:rPr>
              <a:t>jullrich@sans.edu</a:t>
            </a:r>
            <a:r>
              <a:rPr lang="en-US" dirty="0">
                <a:latin typeface="Courier" pitchFamily="2" charset="0"/>
              </a:rPr>
              <a:t>”,</a:t>
            </a:r>
          </a:p>
          <a:p>
            <a:r>
              <a:rPr lang="en-US" dirty="0">
                <a:latin typeface="Courier" pitchFamily="2" charset="0"/>
              </a:rPr>
              <a:t>	id: …},</a:t>
            </a:r>
          </a:p>
          <a:p>
            <a:r>
              <a:rPr lang="en-US" dirty="0">
                <a:latin typeface="Courier" pitchFamily="2" charset="0"/>
              </a:rPr>
              <a:t>  },</a:t>
            </a:r>
          </a:p>
          <a:p>
            <a:r>
              <a:rPr lang="en-US" dirty="0">
                <a:latin typeface="Courier" pitchFamily="2" charset="0"/>
              </a:rPr>
              <a:t>  challenge: &lt;binary&gt;</a:t>
            </a:r>
          </a:p>
          <a:p>
            <a:r>
              <a:rPr lang="en-US" dirty="0">
                <a:latin typeface="Courier" pitchFamily="2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69013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9D33-95FD-3248-85A0-F08EA02B62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D8813-DA4D-3641-9B14-4CBAC9D50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Registration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5E7AB-45AF-7E4A-8ACF-3E2D48A7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30B6A-3813-9444-A56A-C132C5C7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93" y="4264394"/>
            <a:ext cx="2187632" cy="218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A742D-6C88-CE4E-A4A3-E450B729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66" y="4422995"/>
            <a:ext cx="1950720" cy="195072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1DAD614-D0E0-E647-A2D0-28B0BFC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62516" y="4496121"/>
            <a:ext cx="3758772" cy="187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BC67D-0FD6-094C-8AFB-E98420200B8A}"/>
              </a:ext>
            </a:extLst>
          </p:cNvPr>
          <p:cNvSpPr txBox="1"/>
          <p:nvPr/>
        </p:nvSpPr>
        <p:spPr>
          <a:xfrm>
            <a:off x="1860220" y="2089725"/>
            <a:ext cx="87348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Optional user interaction (biometrics, PIN, “press button”)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Key creates random keypair.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KeyHandle</a:t>
            </a:r>
            <a:r>
              <a:rPr lang="en-US" sz="2400" dirty="0">
                <a:latin typeface="Gill Sans MT" panose="020B0502020104020203" pitchFamily="34" charset="77"/>
              </a:rPr>
              <a:t> = AES (Random Private Key ⨂ </a:t>
            </a:r>
            <a:r>
              <a:rPr lang="en-US" sz="2400" dirty="0" err="1">
                <a:latin typeface="Gill Sans MT" panose="020B0502020104020203" pitchFamily="34" charset="77"/>
              </a:rPr>
              <a:t>AppID</a:t>
            </a:r>
            <a:r>
              <a:rPr lang="en-US" sz="2400" dirty="0">
                <a:latin typeface="Gill Sans MT" panose="020B0502020104020203" pitchFamily="34" charset="77"/>
              </a:rPr>
              <a:t> ⨂ Origin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Each hardware token stores a master secret that is used to encrypt the key</a:t>
            </a:r>
          </a:p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9559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9D33-95FD-3248-85A0-F08EA02B62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D8813-DA4D-3641-9B14-4CBAC9D50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Registration (3)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5E7AB-45AF-7E4A-8ACF-3E2D48A7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30B6A-3813-9444-A56A-C132C5C7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93" y="4264394"/>
            <a:ext cx="2187632" cy="218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A742D-6C88-CE4E-A4A3-E450B729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66" y="4422995"/>
            <a:ext cx="1950720" cy="19507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6D86CF-CA1B-E84D-8E81-4C49C2FAA0B4}"/>
              </a:ext>
            </a:extLst>
          </p:cNvPr>
          <p:cNvCxnSpPr>
            <a:cxnSpLocks/>
          </p:cNvCxnSpPr>
          <p:nvPr/>
        </p:nvCxnSpPr>
        <p:spPr>
          <a:xfrm>
            <a:off x="1860220" y="5327316"/>
            <a:ext cx="2662084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84DB59-A988-4140-989A-4FA8D0549198}"/>
              </a:ext>
            </a:extLst>
          </p:cNvPr>
          <p:cNvCxnSpPr>
            <a:cxnSpLocks/>
          </p:cNvCxnSpPr>
          <p:nvPr/>
        </p:nvCxnSpPr>
        <p:spPr>
          <a:xfrm flipV="1">
            <a:off x="7146235" y="5327316"/>
            <a:ext cx="2494431" cy="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A1DAD614-D0E0-E647-A2D0-28B0BFC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62516" y="4496121"/>
            <a:ext cx="3758772" cy="187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BC67D-0FD6-094C-8AFB-E98420200B8A}"/>
              </a:ext>
            </a:extLst>
          </p:cNvPr>
          <p:cNvSpPr txBox="1"/>
          <p:nvPr/>
        </p:nvSpPr>
        <p:spPr>
          <a:xfrm>
            <a:off x="2156563" y="2538526"/>
            <a:ext cx="7698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Key handle (=encrypted private key)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Public Key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Signed challenge (proofs knowledge of private key)</a:t>
            </a:r>
          </a:p>
        </p:txBody>
      </p:sp>
    </p:spTree>
    <p:extLst>
      <p:ext uri="{BB962C8B-B14F-4D97-AF65-F5344CB8AC3E}">
        <p14:creationId xmlns:p14="http://schemas.microsoft.com/office/powerpoint/2010/main" val="246662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E8D0-B299-2741-85C6-5DE5F905D3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709E2-DBA7-7445-897B-28ED58A77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Keypair Creation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2391A-005E-7547-8B4A-6908A664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F8319-CA87-EF42-9211-CFCDCF93D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Unique keypair for each application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No storage needed on authenticator token (only Master Secret)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Resetting Master Secret (“FIDO2 RESET”) invalidates all keys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Key encryption uses AES-256 in CCM mode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Credentials can only be used with specific RP (token is in charge to create keypair)</a:t>
            </a:r>
          </a:p>
        </p:txBody>
      </p:sp>
    </p:spTree>
    <p:extLst>
      <p:ext uri="{BB962C8B-B14F-4D97-AF65-F5344CB8AC3E}">
        <p14:creationId xmlns:p14="http://schemas.microsoft.com/office/powerpoint/2010/main" val="3289258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0498-6815-024E-BEA1-1C335B36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645CB-97DD-E549-A323-DEBB84E80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241396"/>
            <a:ext cx="10881360" cy="380544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Browser receives data from Authenticator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Creates attestation response with: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Client data from Authenticator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Attestation object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Public key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Server validates data and stores public key with user account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FBD2075-74AB-5C48-957F-C09A6987515A}"/>
              </a:ext>
            </a:extLst>
          </p:cNvPr>
          <p:cNvSpPr txBox="1">
            <a:spLocks/>
          </p:cNvSpPr>
          <p:nvPr/>
        </p:nvSpPr>
        <p:spPr>
          <a:xfrm>
            <a:off x="655320" y="1499790"/>
            <a:ext cx="10881360" cy="589935"/>
          </a:xfrm>
          <a:prstGeom prst="rect">
            <a:avLst/>
          </a:prstGeom>
        </p:spPr>
        <p:txBody>
          <a:bodyPr vert="horz" lIns="68565" tIns="34286" rIns="68565" bIns="34286" rtlCol="0">
            <a:noAutofit/>
          </a:bodyPr>
          <a:lstStyle>
            <a:lvl1pPr marL="0" indent="0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None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596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22" indent="-219017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8916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218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17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94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70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50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Gill Sans MT" panose="020B0502020104020203" pitchFamily="34" charset="77"/>
              </a:rPr>
              <a:t>Response from Browser</a:t>
            </a:r>
          </a:p>
        </p:txBody>
      </p:sp>
    </p:spTree>
    <p:extLst>
      <p:ext uri="{BB962C8B-B14F-4D97-AF65-F5344CB8AC3E}">
        <p14:creationId xmlns:p14="http://schemas.microsoft.com/office/powerpoint/2010/main" val="424105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9D33-95FD-3248-85A0-F08EA02B62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D8813-DA4D-3641-9B14-4CBAC9D50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FICO2 Authentication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5E7AB-45AF-7E4A-8ACF-3E2D48A7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30B6A-3813-9444-A56A-C132C5C7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928" y="3121476"/>
            <a:ext cx="2187632" cy="218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A742D-6C88-CE4E-A4A3-E450B729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04" y="3239932"/>
            <a:ext cx="1950720" cy="19507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ABFEF9-4A9A-8B45-88DB-BC6424A80863}"/>
              </a:ext>
            </a:extLst>
          </p:cNvPr>
          <p:cNvCxnSpPr/>
          <p:nvPr/>
        </p:nvCxnSpPr>
        <p:spPr>
          <a:xfrm flipH="1">
            <a:off x="7583783" y="3121476"/>
            <a:ext cx="2107921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56BD97-9455-1148-9175-9739168D2AD6}"/>
              </a:ext>
            </a:extLst>
          </p:cNvPr>
          <p:cNvSpPr txBox="1"/>
          <p:nvPr/>
        </p:nvSpPr>
        <p:spPr>
          <a:xfrm>
            <a:off x="7671465" y="1906726"/>
            <a:ext cx="2271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Key Request Options (challenge)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A8717F-9BA3-EE42-90F8-B5D84174A0E2}"/>
              </a:ext>
            </a:extLst>
          </p:cNvPr>
          <p:cNvCxnSpPr/>
          <p:nvPr/>
        </p:nvCxnSpPr>
        <p:spPr>
          <a:xfrm flipH="1">
            <a:off x="2600512" y="3599553"/>
            <a:ext cx="2107921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0D78A6-7AC0-EE4D-A323-A77890E1F403}"/>
              </a:ext>
            </a:extLst>
          </p:cNvPr>
          <p:cNvSpPr txBox="1"/>
          <p:nvPr/>
        </p:nvSpPr>
        <p:spPr>
          <a:xfrm>
            <a:off x="2585395" y="2604695"/>
            <a:ext cx="227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“Get Assertion”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C47FA0-58B8-3C49-9569-D047D4B512FA}"/>
              </a:ext>
            </a:extLst>
          </p:cNvPr>
          <p:cNvCxnSpPr>
            <a:cxnSpLocks/>
          </p:cNvCxnSpPr>
          <p:nvPr/>
        </p:nvCxnSpPr>
        <p:spPr>
          <a:xfrm>
            <a:off x="2711784" y="5101087"/>
            <a:ext cx="1996649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93ACDF-7FA6-A04C-9AAB-1A4F3B1C473D}"/>
              </a:ext>
            </a:extLst>
          </p:cNvPr>
          <p:cNvSpPr txBox="1"/>
          <p:nvPr/>
        </p:nvSpPr>
        <p:spPr>
          <a:xfrm>
            <a:off x="2448841" y="4360920"/>
            <a:ext cx="252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Signed Challenge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B7310C-456C-D040-97C6-57371EB142AD}"/>
              </a:ext>
            </a:extLst>
          </p:cNvPr>
          <p:cNvCxnSpPr>
            <a:cxnSpLocks/>
          </p:cNvCxnSpPr>
          <p:nvPr/>
        </p:nvCxnSpPr>
        <p:spPr>
          <a:xfrm>
            <a:off x="7671465" y="5045825"/>
            <a:ext cx="1996649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F34875-643C-9D41-9B3C-F0B7F17F3E4F}"/>
              </a:ext>
            </a:extLst>
          </p:cNvPr>
          <p:cNvSpPr txBox="1"/>
          <p:nvPr/>
        </p:nvSpPr>
        <p:spPr>
          <a:xfrm>
            <a:off x="7232366" y="4360919"/>
            <a:ext cx="252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Signed Challenge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FC346E2-A9C6-1C4B-AB3C-05A8F0E6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885" y="3418877"/>
            <a:ext cx="3758772" cy="187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4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78CF-18C6-654A-8024-928A3FD3C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E122F6-AA5E-2C43-915A-D7100C03E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5DBCE-55C3-AA43-A4BB-DC1787B6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74249-5100-4148-BDEF-2DC28ECD59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What does history tell us about passwords?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Multi-Factor Authentication and why it fails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Password Less Authentication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FIDO2/</a:t>
            </a:r>
            <a:r>
              <a:rPr lang="en-US" dirty="0" err="1">
                <a:latin typeface="Gill Sans MT" panose="020B0502020104020203" pitchFamily="34" charset="77"/>
              </a:rPr>
              <a:t>WebAuthn</a:t>
            </a:r>
            <a:endParaRPr lang="en-US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Challenges implementing WebAuthn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78391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D7ECE-4029-AB42-893A-090D95E1C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F2F7-B90E-C942-A056-36C8A89072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Attestation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9870A-D7D0-7847-BE8B-DA510B8D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8F864-4112-F740-A6CC-E03021264C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Optional: Key includes “attestation” that proves key is authentic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Includes capabilities of key (transports supported, URL for logos…)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Signed by vendor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Can be used to identify vendor and require specific vendors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Not used by default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Attestation does not include uniquely identifying data</a:t>
            </a:r>
          </a:p>
        </p:txBody>
      </p:sp>
    </p:spTree>
    <p:extLst>
      <p:ext uri="{BB962C8B-B14F-4D97-AF65-F5344CB8AC3E}">
        <p14:creationId xmlns:p14="http://schemas.microsoft.com/office/powerpoint/2010/main" val="3185455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8960-ADB4-974C-A712-A46094A7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8D30E-88B5-EC4E-9E6F-7B20BD3C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341756"/>
            <a:ext cx="10881360" cy="370508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Browser/Authenticator decide which credentials to send 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(after registration)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User will be displayed the origin, but only matters for registration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“Token Binding”: After registration, challenge will include data encrypted with user’s public key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9C253EF-D5BA-3F46-A21D-ED630CBD86B4}"/>
              </a:ext>
            </a:extLst>
          </p:cNvPr>
          <p:cNvSpPr txBox="1">
            <a:spLocks/>
          </p:cNvSpPr>
          <p:nvPr/>
        </p:nvSpPr>
        <p:spPr>
          <a:xfrm>
            <a:off x="655320" y="1499790"/>
            <a:ext cx="10881360" cy="589935"/>
          </a:xfrm>
          <a:prstGeom prst="rect">
            <a:avLst/>
          </a:prstGeom>
        </p:spPr>
        <p:txBody>
          <a:bodyPr vert="horz" lIns="68565" tIns="34286" rIns="68565" bIns="34286" rtlCol="0">
            <a:noAutofit/>
          </a:bodyPr>
          <a:lstStyle>
            <a:lvl1pPr marL="0" indent="0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None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596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22" indent="-219017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8916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218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17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94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70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50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Gill Sans MT" panose="020B0502020104020203" pitchFamily="34" charset="77"/>
              </a:rPr>
              <a:t>Phishing / </a:t>
            </a:r>
            <a:r>
              <a:rPr lang="en-US" b="1" dirty="0" err="1">
                <a:latin typeface="Gill Sans MT" panose="020B0502020104020203" pitchFamily="34" charset="77"/>
              </a:rPr>
              <a:t>MitM</a:t>
            </a:r>
            <a:r>
              <a:rPr lang="en-US" b="1" dirty="0">
                <a:latin typeface="Gill Sans MT" panose="020B0502020104020203" pitchFamily="34" charset="77"/>
              </a:rPr>
              <a:t> Resistance</a:t>
            </a:r>
          </a:p>
        </p:txBody>
      </p:sp>
    </p:spTree>
    <p:extLst>
      <p:ext uri="{BB962C8B-B14F-4D97-AF65-F5344CB8AC3E}">
        <p14:creationId xmlns:p14="http://schemas.microsoft.com/office/powerpoint/2010/main" val="2305092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3847-E6DE-1245-B003-95E0AE42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B82B-D7C8-D14A-A1D4-F409EAD92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386361"/>
            <a:ext cx="10881360" cy="366047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Server only keeps public keys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Unique to site. No use to anybody 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Not necessarily linked to a specific user (different sites get different public keys)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F335BE-5362-AE46-86FD-0931672ED9E0}"/>
              </a:ext>
            </a:extLst>
          </p:cNvPr>
          <p:cNvSpPr txBox="1">
            <a:spLocks/>
          </p:cNvSpPr>
          <p:nvPr/>
        </p:nvSpPr>
        <p:spPr>
          <a:xfrm>
            <a:off x="655320" y="1499790"/>
            <a:ext cx="10881360" cy="589935"/>
          </a:xfrm>
          <a:prstGeom prst="rect">
            <a:avLst/>
          </a:prstGeom>
        </p:spPr>
        <p:txBody>
          <a:bodyPr vert="horz" lIns="68565" tIns="34286" rIns="68565" bIns="34286" rtlCol="0">
            <a:noAutofit/>
          </a:bodyPr>
          <a:lstStyle>
            <a:lvl1pPr marL="0" indent="0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None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596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22" indent="-219017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8916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218" indent="-233301" algn="l" defTabSz="914153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17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94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70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50" indent="-228541" algn="l" defTabSz="914153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Gill Sans MT" panose="020B0502020104020203" pitchFamily="34" charset="77"/>
              </a:rPr>
              <a:t>Stolen / Lost Server Data</a:t>
            </a:r>
          </a:p>
        </p:txBody>
      </p:sp>
    </p:spTree>
    <p:extLst>
      <p:ext uri="{BB962C8B-B14F-4D97-AF65-F5344CB8AC3E}">
        <p14:creationId xmlns:p14="http://schemas.microsoft.com/office/powerpoint/2010/main" val="1850491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0F77-144F-AC4A-86FF-F940E7A8B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E318-5252-164B-809B-61B63D8F12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Remaining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42E2C-AC88-F943-9AC6-7D7F322F3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How to deal with lost tokens?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Should it be possible to backup tokens?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How to prove identity without token?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Just disable it and allow user to reset?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39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C5AD-C4AE-BF4C-86FA-0029D29548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50422-B51C-5B44-9A7C-8D5E316BA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WebAuthn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BF719-9DBE-2A4F-A32E-07201E2B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078D9-1B0A-3349-A3FA-E4A9D130B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Standard that should be on your roadmap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May be a bit early to roll it out now (Safari? iOS?)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Solutions are available now, and the standard is vendor neutral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Do not implement anything now that would prevent you from doing FIDO2 later</a:t>
            </a:r>
          </a:p>
        </p:txBody>
      </p:sp>
    </p:spTree>
    <p:extLst>
      <p:ext uri="{BB962C8B-B14F-4D97-AF65-F5344CB8AC3E}">
        <p14:creationId xmlns:p14="http://schemas.microsoft.com/office/powerpoint/2010/main" val="347563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D9EF-89C7-4348-BC71-A4E0ED91A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7C512C-BE28-3948-B7A5-A0076AEAE5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0924E-98B4-6A4D-A1E4-364B386C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44C55-6176-1741-BE6F-6D7DD41FE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Risk based authentication: Online Banking needs different security than a neighborhood bulletin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Keep usability in mind!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Don’t fight password managers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Stick to widely supported standards</a:t>
            </a:r>
          </a:p>
        </p:txBody>
      </p:sp>
    </p:spTree>
    <p:extLst>
      <p:ext uri="{BB962C8B-B14F-4D97-AF65-F5344CB8AC3E}">
        <p14:creationId xmlns:p14="http://schemas.microsoft.com/office/powerpoint/2010/main" val="1064327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8322-CEEF-6049-B14B-2768B2F2C1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DE9DA-DC00-4744-B927-C4EC2BC61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19085-547F-8E4E-860C-3A9B80A0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372C8-3DFD-D445-9ABA-51CEB2C95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Gill Sans MT" panose="020B0502020104020203" pitchFamily="34" charset="77"/>
              </a:rPr>
              <a:t>jullrich@sans.edu</a:t>
            </a:r>
          </a:p>
          <a:p>
            <a:pPr algn="ctr"/>
            <a:r>
              <a:rPr lang="en-US" sz="3600" dirty="0">
                <a:latin typeface="Gill Sans MT" panose="020B0502020104020203" pitchFamily="34" charset="77"/>
              </a:rPr>
              <a:t>https://isc.sans.edu</a:t>
            </a:r>
          </a:p>
          <a:p>
            <a:pPr algn="ctr"/>
            <a:r>
              <a:rPr lang="en-US" sz="3600" dirty="0">
                <a:latin typeface="Gill Sans MT" panose="020B0502020104020203" pitchFamily="34" charset="77"/>
              </a:rPr>
              <a:t>https://</a:t>
            </a:r>
            <a:r>
              <a:rPr lang="en-US" sz="3600" dirty="0" err="1">
                <a:latin typeface="Gill Sans MT" panose="020B0502020104020203" pitchFamily="34" charset="77"/>
              </a:rPr>
              <a:t>rsac.authonthemove.com</a:t>
            </a:r>
            <a:endParaRPr lang="en-US" sz="3600" dirty="0">
              <a:latin typeface="Gill Sans MT" panose="020B0502020104020203" pitchFamily="34" charset="77"/>
            </a:endParaRPr>
          </a:p>
          <a:p>
            <a:pPr algn="ctr"/>
            <a:endParaRPr lang="en-US" sz="3600" dirty="0">
              <a:latin typeface="Gill Sans MT" panose="020B0502020104020203" pitchFamily="34" charset="77"/>
            </a:endParaRPr>
          </a:p>
          <a:p>
            <a:pPr algn="ctr"/>
            <a:r>
              <a:rPr lang="en-US" sz="3600" dirty="0">
                <a:latin typeface="Gill Sans MT" panose="020B0502020104020203" pitchFamily="34" charset="77"/>
              </a:rPr>
              <a:t>@johullrich</a:t>
            </a:r>
          </a:p>
          <a:p>
            <a:pPr algn="ctr"/>
            <a:r>
              <a:rPr lang="en-US" sz="3600" dirty="0">
                <a:latin typeface="Gill Sans MT" panose="020B0502020104020203" pitchFamily="34" charset="77"/>
              </a:rPr>
              <a:t>Daily Podcast …</a:t>
            </a:r>
          </a:p>
        </p:txBody>
      </p:sp>
    </p:spTree>
    <p:extLst>
      <p:ext uri="{BB962C8B-B14F-4D97-AF65-F5344CB8AC3E}">
        <p14:creationId xmlns:p14="http://schemas.microsoft.com/office/powerpoint/2010/main" val="77484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78CF-18C6-654A-8024-928A3FD3C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E122F6-AA5E-2C43-915A-D7100C03E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5DBCE-55C3-AA43-A4BB-DC1787B6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74249-5100-4148-BDEF-2DC28ECD59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First use of passwords to login at least back in 1961 (Compatible Time-Sharing System, IBM 709)</a:t>
            </a:r>
          </a:p>
          <a:p>
            <a:r>
              <a:rPr lang="en-US" i="1" dirty="0">
                <a:latin typeface="Gill Sans MT" panose="020B0502020104020203" pitchFamily="34" charset="77"/>
              </a:rPr>
              <a:t>“…and another quarter use passwords that are so obvious that an inventive 10-year-old could guess them. There are secret passwords and there are not-so-secret passwords. The best password is probably a nonsense word or number...” </a:t>
            </a:r>
            <a:br>
              <a:rPr lang="en-US" i="1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(Correy Sandler, How to telecommunicate: a personal computer user's guide, 1986)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90A2-8FA0-BA49-A138-71F27D60D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09F13-7EEA-D440-897B-7B5398A7A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Password Vulnerabilities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CFF4F-E178-314F-B618-3DDA64A4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ACBCC-6D16-9548-9CCC-17CBC3ECDB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Phishing</a:t>
            </a:r>
          </a:p>
          <a:p>
            <a:pPr lvl="1" indent="0">
              <a:buNone/>
            </a:pPr>
            <a:r>
              <a:rPr lang="en-US" dirty="0">
                <a:latin typeface="Gill Sans MT" panose="020B0502020104020203" pitchFamily="34" charset="77"/>
              </a:rPr>
              <a:t>If you haven’t fallen for a phishing email yet, than you just haven’t seen a good one yet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Credential Stuffing / Reuse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Loss of Password Storage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Difficulty entering passwords in mobile devices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EBDB8C0-5BA5-D742-91DF-F39D70593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86" y="3429000"/>
            <a:ext cx="3959915" cy="12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6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5DC43E-CBF0-424D-A143-A9FEAED3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75855"/>
            <a:ext cx="10881360" cy="685799"/>
          </a:xfrm>
        </p:spPr>
        <p:txBody>
          <a:bodyPr anchor="ctr">
            <a:normAutofit/>
          </a:bodyPr>
          <a:lstStyle/>
          <a:p>
            <a:r>
              <a:rPr lang="en-US" dirty="0"/>
              <a:t>The Future of Authentication</a:t>
            </a:r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4D4D8DDA-140F-1742-9279-7CB1050D7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55" r="-1" b="6004"/>
          <a:stretch/>
        </p:blipFill>
        <p:spPr>
          <a:xfrm>
            <a:off x="655320" y="1504336"/>
            <a:ext cx="10881360" cy="4542503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5DA9041-A4F9-1B4C-8E0C-00F028B3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12C446D-6113-E749-B2D6-33109B9D4DC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A4A8-95AE-664F-BCAD-3DFEEC1CF5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C34AE-5A08-A544-894B-149DB38DA7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Phishing vs. Malware (Google </a:t>
            </a:r>
            <a:r>
              <a:rPr lang="en-US" dirty="0" err="1"/>
              <a:t>Safebrowsing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D3182-4411-144B-84E2-D7165D54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F1646F-F742-564F-A203-DB957857E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56"/>
          <a:stretch/>
        </p:blipFill>
        <p:spPr>
          <a:xfrm>
            <a:off x="1536700" y="1947224"/>
            <a:ext cx="8610910" cy="426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3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90A2-8FA0-BA49-A138-71F27D60D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09F13-7EEA-D440-897B-7B5398A7A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Current Multifactor Authentication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CFF4F-E178-314F-B618-3DDA64A4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ACBCC-6D16-9548-9CCC-17CBC3ECDB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Something I know (but nobody else does)</a:t>
            </a:r>
          </a:p>
          <a:p>
            <a:pPr lvl="1" indent="0">
              <a:buNone/>
            </a:pPr>
            <a:r>
              <a:rPr lang="en-US" dirty="0">
                <a:latin typeface="Gill Sans MT" panose="020B0502020104020203" pitchFamily="34" charset="77"/>
              </a:rPr>
              <a:t>Password, personal information (SSN…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Something I have (and nobody else can copy)</a:t>
            </a:r>
          </a:p>
          <a:p>
            <a:pPr lvl="1" indent="0">
              <a:buNone/>
            </a:pPr>
            <a:r>
              <a:rPr lang="en-US" dirty="0">
                <a:latin typeface="Gill Sans MT" panose="020B0502020104020203" pitchFamily="34" charset="77"/>
              </a:rPr>
              <a:t>Hardware token, phone, physical address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Something I am (and is unique and doesn’t change)</a:t>
            </a:r>
          </a:p>
          <a:p>
            <a:pPr lvl="1" indent="0">
              <a:buNone/>
            </a:pPr>
            <a:r>
              <a:rPr lang="en-US" dirty="0">
                <a:latin typeface="Gill Sans MT" panose="020B0502020104020203" pitchFamily="34" charset="77"/>
              </a:rPr>
              <a:t>Biometric sensor (fingerprint, face, retina...)</a:t>
            </a:r>
          </a:p>
          <a:p>
            <a:pPr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37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90A2-8FA0-BA49-A138-71F27D60D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09F13-7EEA-D440-897B-7B5398A7A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Common 2-Factor Authentication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CFF4F-E178-314F-B618-3DDA64A4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446D-6113-E749-B2D6-33109B9D4DC9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ACBCC-6D16-9548-9CCC-17CBC3ECDB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SMS/Phone Number</a:t>
            </a:r>
          </a:p>
          <a:p>
            <a:pPr marL="809496" lvl="1" indent="-342900"/>
            <a:r>
              <a:rPr lang="en-US" dirty="0"/>
              <a:t>Known to be a weak 2</a:t>
            </a:r>
            <a:r>
              <a:rPr lang="en-US" baseline="30000" dirty="0"/>
              <a:t>nd</a:t>
            </a:r>
            <a:r>
              <a:rPr lang="en-US" dirty="0"/>
              <a:t> factor</a:t>
            </a:r>
          </a:p>
          <a:p>
            <a:pPr marL="809496" lvl="1" indent="-342900"/>
            <a:r>
              <a:rPr lang="en-US" dirty="0"/>
              <a:t>NIST spoke out against the use of SMS</a:t>
            </a:r>
          </a:p>
          <a:p>
            <a:pPr marL="809496" lvl="1" indent="-342900"/>
            <a:r>
              <a:rPr lang="en-US" dirty="0"/>
              <a:t>Phone numbers can be ported / SS7 vulnerabilities can be used to re-route messages</a:t>
            </a:r>
          </a:p>
          <a:p>
            <a:pPr marL="809496" lvl="1" indent="-342900"/>
            <a:r>
              <a:rPr lang="en-US" dirty="0"/>
              <a:t>But good enough for many applications</a:t>
            </a:r>
          </a:p>
          <a:p>
            <a:pPr marL="809496" lvl="1" indent="-342900"/>
            <a:r>
              <a:rPr lang="en-US" dirty="0"/>
              <a:t>Reasonable user acceptance</a:t>
            </a:r>
          </a:p>
        </p:txBody>
      </p:sp>
    </p:spTree>
    <p:extLst>
      <p:ext uri="{BB962C8B-B14F-4D97-AF65-F5344CB8AC3E}">
        <p14:creationId xmlns:p14="http://schemas.microsoft.com/office/powerpoint/2010/main" val="216613100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template_developer_orange-with-bullet copy" id="{994838EB-5D96-FA44-9D65-5F9178B26DD5}" vid="{12280800-406B-F644-BCBC-354C7DA28F02}"/>
    </a:ext>
  </a:extLst>
</a:theme>
</file>

<file path=ppt/theme/theme2.xml><?xml version="1.0" encoding="utf-8"?>
<a:theme xmlns:a="http://schemas.openxmlformats.org/drawingml/2006/main" name="1_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BDCE8736-7128-F547-B11E-B4F9435B61AC}"/>
    </a:ext>
  </a:extLst>
</a:theme>
</file>

<file path=ppt/theme/theme3.xml><?xml version="1.0" encoding="utf-8"?>
<a:theme xmlns:a="http://schemas.openxmlformats.org/drawingml/2006/main" name="1_Basic Layou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2A238399-2CCD-054A-BB5C-6E712DDAAD9E}"/>
    </a:ext>
  </a:extLst>
</a:theme>
</file>

<file path=ppt/theme/theme4.xml><?xml version="1.0" encoding="utf-8"?>
<a:theme xmlns:a="http://schemas.openxmlformats.org/drawingml/2006/main" name="2_Basic Layou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2A238399-2CCD-054A-BB5C-6E712DDAAD9E}"/>
    </a:ext>
  </a:extLst>
</a:theme>
</file>

<file path=ppt/theme/theme5.xml><?xml version="1.0" encoding="utf-8"?>
<a:theme xmlns:a="http://schemas.openxmlformats.org/drawingml/2006/main" name="3_Basic Layou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2A238399-2CCD-054A-BB5C-6E712DDAAD9E}"/>
    </a:ext>
  </a:extLst>
</a:theme>
</file>

<file path=ppt/theme/theme6.xml><?xml version="1.0" encoding="utf-8"?>
<a:theme xmlns:a="http://schemas.openxmlformats.org/drawingml/2006/main" name="4_Basic Layou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2A238399-2CCD-054A-BB5C-6E712DDAAD9E}"/>
    </a:ext>
  </a:extLst>
</a:theme>
</file>

<file path=ppt/theme/theme7.xml><?xml version="1.0" encoding="utf-8"?>
<a:theme xmlns:a="http://schemas.openxmlformats.org/drawingml/2006/main" name="5_Basic Layou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2A238399-2CCD-054A-BB5C-6E712DDAAD9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sans_master-template_developer_orange-with-bullet copy</Template>
  <TotalTime>23921</TotalTime>
  <Words>1429</Words>
  <Application>Microsoft Macintosh PowerPoint</Application>
  <PresentationFormat>Widescreen</PresentationFormat>
  <Paragraphs>249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Times New Roman</vt:lpstr>
      <vt:lpstr>Gill Sans MT</vt:lpstr>
      <vt:lpstr>Courier</vt:lpstr>
      <vt:lpstr>Calibri</vt:lpstr>
      <vt:lpstr>Arial</vt:lpstr>
      <vt:lpstr>Courier New</vt:lpstr>
      <vt:lpstr>Georgia</vt:lpstr>
      <vt:lpstr>.AppleSystemUIFont</vt:lpstr>
      <vt:lpstr>Title Page</vt:lpstr>
      <vt:lpstr>1_Title Page</vt:lpstr>
      <vt:lpstr>1_Basic Layout Pages</vt:lpstr>
      <vt:lpstr>2_Basic Layout Pages</vt:lpstr>
      <vt:lpstr>3_Basic Layout Pages</vt:lpstr>
      <vt:lpstr>4_Basic Layout Pages</vt:lpstr>
      <vt:lpstr>5_Basic Layout Pages</vt:lpstr>
      <vt:lpstr>PowerPoint Presentation</vt:lpstr>
      <vt:lpstr>PowerPoint Presentation</vt:lpstr>
      <vt:lpstr>The Future of Authentication</vt:lpstr>
      <vt:lpstr>The Future of Authentication</vt:lpstr>
      <vt:lpstr>The Future of Authentication</vt:lpstr>
      <vt:lpstr>The Future of Authentication</vt:lpstr>
      <vt:lpstr>PowerPoint Presentation</vt:lpstr>
      <vt:lpstr>The Future of Authentication</vt:lpstr>
      <vt:lpstr>The Future of Authentication</vt:lpstr>
      <vt:lpstr>The Future of Authentication</vt:lpstr>
      <vt:lpstr>The Future of Authentication</vt:lpstr>
      <vt:lpstr>The Future of Authentication</vt:lpstr>
      <vt:lpstr>PowerPoint Presentation</vt:lpstr>
      <vt:lpstr>The Future of Authentication</vt:lpstr>
      <vt:lpstr>The Future of Authentication</vt:lpstr>
      <vt:lpstr>The Future of Authentication</vt:lpstr>
      <vt:lpstr>PowerPoint Presentation</vt:lpstr>
      <vt:lpstr>The Future of Authentication</vt:lpstr>
      <vt:lpstr>FIDO Authentication</vt:lpstr>
      <vt:lpstr>The Future of Authentication</vt:lpstr>
      <vt:lpstr>Web Authentication API Support</vt:lpstr>
      <vt:lpstr>PowerPoint Presentation</vt:lpstr>
      <vt:lpstr>Web Authentication (WebAuthn)</vt:lpstr>
      <vt:lpstr>PowerPoint Presentation</vt:lpstr>
      <vt:lpstr>PowerPoint Presentation</vt:lpstr>
      <vt:lpstr>PowerPoint Presentation</vt:lpstr>
      <vt:lpstr>PowerPoint Presentation</vt:lpstr>
      <vt:lpstr>The Future of Authentication</vt:lpstr>
      <vt:lpstr>PowerPoint Presentation</vt:lpstr>
      <vt:lpstr>PowerPoint Presentation</vt:lpstr>
      <vt:lpstr>The Future of Authentication</vt:lpstr>
      <vt:lpstr>The Future of Authentication</vt:lpstr>
      <vt:lpstr>The Future of Authentication</vt:lpstr>
      <vt:lpstr>PowerPoint Presentation</vt:lpstr>
      <vt:lpstr>PowerPoint Presentation</vt:lpstr>
      <vt:lpstr>The Future of Authentication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SANS AppSec Webcast</dc:title>
  <dc:creator>Ben Allen</dc:creator>
  <dc:description>processed_09.19.18_mgq</dc:description>
  <cp:lastModifiedBy>Ullrich, Johannes</cp:lastModifiedBy>
  <cp:revision>722</cp:revision>
  <cp:lastPrinted>2018-10-10T21:08:18Z</cp:lastPrinted>
  <dcterms:created xsi:type="dcterms:W3CDTF">2017-11-28T00:18:46Z</dcterms:created>
  <dcterms:modified xsi:type="dcterms:W3CDTF">2021-01-19T14:30:48Z</dcterms:modified>
</cp:coreProperties>
</file>