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405" r:id="rId4"/>
    <p:sldId id="421" r:id="rId5"/>
    <p:sldId id="400" r:id="rId6"/>
    <p:sldId id="398" r:id="rId7"/>
    <p:sldId id="338" r:id="rId8"/>
    <p:sldId id="337" r:id="rId9"/>
    <p:sldId id="363" r:id="rId10"/>
    <p:sldId id="348" r:id="rId11"/>
    <p:sldId id="395" r:id="rId12"/>
    <p:sldId id="411" r:id="rId13"/>
    <p:sldId id="412" r:id="rId14"/>
    <p:sldId id="414" r:id="rId15"/>
    <p:sldId id="413" r:id="rId16"/>
    <p:sldId id="410" r:id="rId17"/>
    <p:sldId id="415" r:id="rId18"/>
    <p:sldId id="420" r:id="rId19"/>
    <p:sldId id="416" r:id="rId20"/>
    <p:sldId id="417" r:id="rId21"/>
    <p:sldId id="418" r:id="rId22"/>
    <p:sldId id="419" r:id="rId23"/>
    <p:sldId id="409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208"/>
    <a:srgbClr val="FF0066"/>
    <a:srgbClr val="3D5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9"/>
    <p:restoredTop sz="88438"/>
  </p:normalViewPr>
  <p:slideViewPr>
    <p:cSldViewPr snapToGrid="0" snapToObjects="1">
      <p:cViewPr varScale="1">
        <p:scale>
          <a:sx n="101" d="100"/>
          <a:sy n="101" d="100"/>
        </p:scale>
        <p:origin x="1104" y="192"/>
      </p:cViewPr>
      <p:guideLst/>
    </p:cSldViewPr>
  </p:slideViewPr>
  <p:outlineViewPr>
    <p:cViewPr>
      <p:scale>
        <a:sx n="33" d="100"/>
        <a:sy n="33" d="100"/>
      </p:scale>
      <p:origin x="0" y="-14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04226-D9DF-5D47-8BCA-BDE17F2A95CA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3E98-1AEE-3942-A6DB-2B151171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6BFAE-7E99-4917-B8AC-85120429D5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2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Biz</a:t>
            </a:r>
          </a:p>
          <a:p>
            <a:r>
              <a:rPr lang="en-US" dirty="0"/>
              <a:t>What’s a strategy?</a:t>
            </a:r>
          </a:p>
          <a:p>
            <a:r>
              <a:rPr lang="en-US" dirty="0"/>
              <a:t>What’s a protect surface (mapping chart)</a:t>
            </a:r>
          </a:p>
          <a:p>
            <a:r>
              <a:rPr lang="en-US" dirty="0"/>
              <a:t>Map Flows</a:t>
            </a:r>
          </a:p>
          <a:p>
            <a:r>
              <a:rPr lang="en-US" dirty="0"/>
              <a:t>Mapping to 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Biz</a:t>
            </a:r>
          </a:p>
          <a:p>
            <a:r>
              <a:rPr lang="en-US" dirty="0"/>
              <a:t>What’s a strategy?</a:t>
            </a:r>
          </a:p>
          <a:p>
            <a:r>
              <a:rPr lang="en-US" dirty="0"/>
              <a:t>What’s a protect surface (mapping chart)</a:t>
            </a:r>
          </a:p>
          <a:p>
            <a:r>
              <a:rPr lang="en-US" dirty="0"/>
              <a:t>Map Flows</a:t>
            </a:r>
          </a:p>
          <a:p>
            <a:r>
              <a:rPr lang="en-US" dirty="0"/>
              <a:t>Mapping to 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7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Biz</a:t>
            </a:r>
          </a:p>
          <a:p>
            <a:r>
              <a:rPr lang="en-US" dirty="0"/>
              <a:t>What’s a strategy?</a:t>
            </a:r>
          </a:p>
          <a:p>
            <a:r>
              <a:rPr lang="en-US" dirty="0"/>
              <a:t>What’s a protect surface (mapping chart)</a:t>
            </a:r>
          </a:p>
          <a:p>
            <a:r>
              <a:rPr lang="en-US" dirty="0"/>
              <a:t>Map Flows</a:t>
            </a:r>
          </a:p>
          <a:p>
            <a:r>
              <a:rPr lang="en-US" dirty="0"/>
              <a:t>Mapping to 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3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5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60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Security, privacy, and policy concerns – Every Step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D3E98-1AEE-3942-A6DB-2B151171E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1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BFAE-7E99-4917-B8AC-85120429D5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Biz</a:t>
            </a:r>
          </a:p>
          <a:p>
            <a:r>
              <a:rPr lang="en-US" dirty="0"/>
              <a:t>What’s a strategy?</a:t>
            </a:r>
          </a:p>
          <a:p>
            <a:r>
              <a:rPr lang="en-US" dirty="0"/>
              <a:t>What’s a protect surface (mapping chart)</a:t>
            </a:r>
          </a:p>
          <a:p>
            <a:r>
              <a:rPr lang="en-US" dirty="0"/>
              <a:t>Map Flows</a:t>
            </a:r>
          </a:p>
          <a:p>
            <a:r>
              <a:rPr lang="en-US" dirty="0"/>
              <a:t>Mapping to 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6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inside out? (</a:t>
            </a:r>
            <a:r>
              <a:rPr lang="en-US" dirty="0" err="1"/>
              <a:t>Phy</a:t>
            </a:r>
            <a:r>
              <a:rPr lang="en-US" dirty="0"/>
              <a:t> sec)</a:t>
            </a:r>
          </a:p>
          <a:p>
            <a:r>
              <a:rPr lang="en-US" dirty="0"/>
              <a:t>Learning curve</a:t>
            </a:r>
          </a:p>
          <a:p>
            <a:r>
              <a:rPr lang="en-US" dirty="0"/>
              <a:t>Culture sustains it</a:t>
            </a:r>
          </a:p>
          <a:p>
            <a:r>
              <a:rPr lang="en-US" dirty="0"/>
              <a:t>Maturity model</a:t>
            </a:r>
          </a:p>
          <a:p>
            <a:r>
              <a:rPr lang="en-US" dirty="0"/>
              <a:t>6-9 month cycle</a:t>
            </a:r>
          </a:p>
          <a:p>
            <a:r>
              <a:rPr lang="en-US" dirty="0"/>
              <a:t>SOC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the Biz</a:t>
            </a:r>
          </a:p>
          <a:p>
            <a:r>
              <a:rPr lang="en-US" dirty="0"/>
              <a:t>What’s a strategy?</a:t>
            </a:r>
          </a:p>
          <a:p>
            <a:r>
              <a:rPr lang="en-US" dirty="0"/>
              <a:t>What’s a protect surface (mapping chart)</a:t>
            </a:r>
          </a:p>
          <a:p>
            <a:r>
              <a:rPr lang="en-US" dirty="0"/>
              <a:t>Map Flows</a:t>
            </a:r>
          </a:p>
          <a:p>
            <a:r>
              <a:rPr lang="en-US" dirty="0"/>
              <a:t>Mapping to NIST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D3E98-1AEE-3942-A6DB-2B151171E1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6037-B4E9-F145-BA26-A9C39F476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83270-8F70-614B-BD75-C13F67891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5E248-8134-4B46-8D01-B6157309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AAED-9762-F944-88D0-76A0BF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45E5-5610-5B49-A33A-CBFFD6BF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9BDC-745F-5B4C-BA32-976BFB6A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5F466-2608-9042-BCF4-B703F09C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4E07-B183-9744-B555-358621A2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6D86-6007-714F-B964-D73078F9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3060-C110-2744-BBC7-56F9378C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D84E3-8689-D343-A4C3-E9BA758EC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DDC30-EA6C-1B48-B9BB-7904B81E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4C30E-25C9-2B44-9DE2-9334DF7C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9B0A3-A74E-6B4E-8C09-B0B19732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F595-A84D-B148-86E2-61D67145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4367-2EE7-694E-B171-8C0606A8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39BA6-626D-654B-ACE0-E6AD59783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C23A-3EF4-B248-96CA-85AD93FE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C002-E7DF-C243-B1A9-7F657295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6F41-3722-D248-B822-CCF9EDFB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3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51F0-BD48-9E4E-8014-895E14D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EA73-76DA-AB48-A062-6293C7747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78B5-5869-884A-96E3-CB1A2CA4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A243-654F-DD46-BC70-519CAAF6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CFF9-8DBD-4A4E-B3ED-CF94CD50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4019-3633-844A-9B46-049D4712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632D1-4AE4-7F40-9DF7-DA13883C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329D-8FBA-BC45-A3AF-3013172B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46821-33AA-2E43-9ABD-8A283FD4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630D-9254-0241-9E5E-96191770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1B9D-5521-FB41-AB3D-7D4D82F8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2EA9-DE92-C54E-8514-9064FB2FF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66DE4-F661-BC41-8EA9-72D79D5FD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7BD4C-1C02-B947-A319-D1A86A57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EE6DD-C849-B447-AED2-B46F7926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E3CCC-4AED-884D-B03F-23752056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FA91-127A-A349-8BFB-CC8F257D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961F-9940-A249-8C26-822595FA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0D57-78DF-5C4F-A7C8-14D4D5A02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34D28-67C3-9040-AE1F-46314A0E8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4B93-F02C-B344-9F54-1164F6E07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202C3-AF6A-EA4C-BC43-ABDB2C51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713CF-3EFD-8447-B38C-ABB5BDD2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DF139-C969-3E4C-AA19-FFD4CF05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9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2247-AD29-4E40-ABBF-B9FF1BA7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3D7F-DE20-AC48-8278-AED4A06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7EDE3-FAE1-3046-9C38-01263B10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D4046-BE4A-7249-9239-1169E4AD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1D8AD-3822-804E-9C2F-ACB9DD94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AEAAE-3295-5B40-BF6A-F6829432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055E9-B933-2F4C-81C2-488F54D6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6EF3-730B-D942-BE10-3FC8B18B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93-7561-6A4F-AEE7-F0DEB08C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314FE-3099-1B4E-82A6-8512A986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070E8-D6D2-A04E-BFDE-733AAFA2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4D6E-3E52-0A48-88F8-6B60A67F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BD680-C2DD-484E-9C43-4DEA8A0A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B723-4431-6545-B417-303EDA94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A204-87B6-7549-9656-520AB4FC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E4A9F-351B-484D-89E2-CFB89C62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1661A-8AAD-194A-AFE0-EC484FE4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A1BBC-535E-AB4E-B9DE-D61578A3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3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9CD9-2DBA-2443-A582-CA1F5C5A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68EC9-25BB-B04B-BCCB-325ACF47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CDC5B-0EEF-CC42-9E39-6943BD1A2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B2BDC-94EB-2242-AF30-9380BD18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E0614-3428-9C40-8521-6B38ED76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C50EB-A34C-304D-B7E9-8AAAC252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8FAC-6FB4-F34A-83A7-E2AEDBE5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8E5D2-B24E-064C-9404-456FE6AA6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5612-CDA5-2945-B263-D7E28A6E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6D327-7F4F-054C-BDFA-22D51AE4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E5AA-CB35-1645-8D8E-EDE0264E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4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13D83-D71B-1843-9813-AF3EB6BC6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C76D2-67FB-B74D-9BE5-53470143A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B7ACF-1BF1-3147-B669-E67140D2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14B3-49C5-A041-A8C8-08ADD602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03458-474C-D74D-9534-34545D3D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8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E13F-1CE2-9A44-AA6B-6780CC7A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DAB99-C4E9-404F-A6E9-2B133C02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3797-AB69-A446-9B33-FE74569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C983D-362D-4545-AF5B-FEBB5738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1A8EF-58C8-384C-B22F-124CCF68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DF07-D591-8949-AC0E-6047052C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E8F8-C109-5949-89C2-C4E7472D7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596E-76BA-4344-821D-886CEDD2E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61E51-462C-244E-A4C8-415C883B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7339D-2470-314F-8942-53F3906A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8A0B-5770-914A-AAF8-5F1E245F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C4E9-5A56-4045-A53F-809751CA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DE9A4-FF09-7C48-9F02-702FA225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4055-2932-7A4F-B7F1-14D02497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B9B8F-2A6D-7046-B5EA-32938C6B1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16097-9685-6446-8EE9-8A08923A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AAED0-9657-9F47-8DBF-387E03B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69A30-9CBF-5243-AB64-1332429E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05202-21BF-C34D-A5FF-20300C2E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881A-E442-D549-B337-3019EE7F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35053-A357-7D44-A8A6-E8F8F371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B3489-02E6-A74E-9367-DAC0EE5C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D9B9E-239D-2E4E-A76D-04A101A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8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4D0B-62D4-F643-8D76-B91CEAEE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D357E-71D2-9A4D-9F1B-1BFC9AF3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5558-959A-6A4B-8145-A182836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5304-AAA5-0740-A91B-CFFC108C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52E9-C6FF-1A42-8337-F83E53E4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4B264-3064-804A-A694-43649F036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B59BE-9E36-5248-8E38-A5380135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A91A-BD80-2444-866B-BD2FACFA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16B55-55E8-0640-AEBF-2A6C747B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7441-7464-C54D-AFCB-24CBE899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C649C-03D7-D741-9ACE-E86613D16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EC6F9-FCEE-784E-8719-085D1BB29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1FE-7682-F343-9072-40481A31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4B8DE-CA96-B440-86E3-67A572BC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EE55-065F-CB42-8C9E-3BE4B36C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7D028-75EC-0245-8374-8EEA82F3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A7347-5AC9-704C-9DBE-79D64F65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6E880-8EFC-5E4B-9270-AF2A862FF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3D92-030A-BF4E-82CC-CD741530EEDC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3978-B4D3-2C4B-A35C-C2BD28F20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9B789-0911-6F4E-B1B9-21FE6974B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55B3-9833-804B-8A04-B739875B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EB41560-1D8C-2A47-BEBD-1CCF90FB1B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05122-EAD0-D341-88EF-A8E90CB1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62AB-C256-8344-80DA-2A8E4B3E4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A116-B315-8B4B-A541-D97CE963F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E54C-DED4-4788-B2C6-C2C1480D3B1A}" type="datetimeFigureOut">
              <a:rPr lang="en-US" smtClean="0"/>
              <a:pPr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0C408-D4B5-C347-978F-63A7CE46D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07C6-DDEA-9E40-A34C-7C0167460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C666-4E12-43B2-BB7A-4E47F938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5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@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, sitting, computer, table&#10;&#10;Description automatically generated">
            <a:extLst>
              <a:ext uri="{FF2B5EF4-FFF2-40B4-BE49-F238E27FC236}">
                <a16:creationId xmlns:a16="http://schemas.microsoft.com/office/drawing/2014/main" id="{92360478-BF2D-8149-9282-AA6EB292E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11" y="45719"/>
            <a:ext cx="7218218" cy="4221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84208"/>
                </a:solidFill>
              </a:rPr>
              <a:t>Zero Trust: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Every Step Matters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7800109" cy="3383281"/>
          </a:xfrm>
        </p:spPr>
        <p:txBody>
          <a:bodyPr>
            <a:normAutofit/>
          </a:bodyPr>
          <a:lstStyle/>
          <a:p>
            <a:endParaRPr lang="en-US" sz="4000" dirty="0">
              <a:latin typeface="Palatino Linotype" panose="02040502050505030304" pitchFamily="18" charset="0"/>
            </a:endParaRPr>
          </a:p>
          <a:p>
            <a:endParaRPr lang="en-US" sz="4000" dirty="0">
              <a:latin typeface="Palatino Linotype" panose="0204050205050503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-Light" pitchFamily="2" charset="0"/>
              </a:rPr>
              <a:t>George Finney</a:t>
            </a:r>
          </a:p>
          <a:p>
            <a:r>
              <a:rPr lang="en-US" sz="3200" dirty="0">
                <a:solidFill>
                  <a:schemeClr val="bg1"/>
                </a:solidFill>
                <a:latin typeface="Arial-Light" pitchFamily="2" charset="0"/>
              </a:rPr>
              <a:t>Chief Security Officer</a:t>
            </a:r>
          </a:p>
          <a:p>
            <a:r>
              <a:rPr lang="en-US" sz="3200" dirty="0">
                <a:solidFill>
                  <a:schemeClr val="bg1"/>
                </a:solidFill>
                <a:latin typeface="Arial-Light" pitchFamily="2" charset="0"/>
              </a:rPr>
              <a:t>Southern Methodist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78891-30C4-484A-A869-88B6955C9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2047">
            <a:off x="7771813" y="1439470"/>
            <a:ext cx="3895655" cy="4867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20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CD0CA62-A92E-9F48-B10C-92CCD1E6EB7A}"/>
              </a:ext>
            </a:extLst>
          </p:cNvPr>
          <p:cNvSpPr txBox="1">
            <a:spLocks/>
          </p:cNvSpPr>
          <p:nvPr/>
        </p:nvSpPr>
        <p:spPr>
          <a:xfrm>
            <a:off x="356753" y="1307796"/>
            <a:ext cx="11194472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Zero Trust Design 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7CC2B7F-4CF6-224D-AA74-1F82FED38E3F}"/>
              </a:ext>
            </a:extLst>
          </p:cNvPr>
          <p:cNvSpPr txBox="1">
            <a:spLocks/>
          </p:cNvSpPr>
          <p:nvPr/>
        </p:nvSpPr>
        <p:spPr>
          <a:xfrm>
            <a:off x="-3" y="4232690"/>
            <a:ext cx="2474979" cy="17818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Define Your Protect Surface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AC7B2E5-DC08-734F-BB1F-2237C78DAB10}"/>
              </a:ext>
            </a:extLst>
          </p:cNvPr>
          <p:cNvSpPr txBox="1">
            <a:spLocks/>
          </p:cNvSpPr>
          <p:nvPr/>
        </p:nvSpPr>
        <p:spPr>
          <a:xfrm>
            <a:off x="2310985" y="4192558"/>
            <a:ext cx="2517048" cy="1730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Map Your Transaction Flows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33D97DFD-DF22-8F4C-BC5A-2DCCAE6A391C}"/>
              </a:ext>
            </a:extLst>
          </p:cNvPr>
          <p:cNvSpPr txBox="1">
            <a:spLocks/>
          </p:cNvSpPr>
          <p:nvPr/>
        </p:nvSpPr>
        <p:spPr>
          <a:xfrm>
            <a:off x="4578697" y="4232690"/>
            <a:ext cx="3156525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Architect Your Environment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1D6AFF96-6ECD-4813-B17E-E0424B48199B}"/>
              </a:ext>
            </a:extLst>
          </p:cNvPr>
          <p:cNvSpPr txBox="1">
            <a:spLocks/>
          </p:cNvSpPr>
          <p:nvPr/>
        </p:nvSpPr>
        <p:spPr>
          <a:xfrm>
            <a:off x="7305916" y="4188176"/>
            <a:ext cx="2785364" cy="1525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 Create Zero Trust Policies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977A5FD9-86D6-4653-91D5-97A8A8ECAEB3}"/>
              </a:ext>
            </a:extLst>
          </p:cNvPr>
          <p:cNvSpPr txBox="1">
            <a:spLocks/>
          </p:cNvSpPr>
          <p:nvPr/>
        </p:nvSpPr>
        <p:spPr>
          <a:xfrm>
            <a:off x="9661973" y="4191829"/>
            <a:ext cx="2608580" cy="1525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5. Monitor and Maintain</a:t>
            </a:r>
          </a:p>
        </p:txBody>
      </p:sp>
      <p:pic>
        <p:nvPicPr>
          <p:cNvPr id="23" name="Graphic 22" descr="Map with pin">
            <a:extLst>
              <a:ext uri="{FF2B5EF4-FFF2-40B4-BE49-F238E27FC236}">
                <a16:creationId xmlns:a16="http://schemas.microsoft.com/office/drawing/2014/main" id="{D0220492-7237-4573-AECE-E674EC4E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873" y="2138376"/>
            <a:ext cx="1747824" cy="1747824"/>
          </a:xfrm>
          <a:prstGeom prst="rect">
            <a:avLst/>
          </a:prstGeom>
        </p:spPr>
      </p:pic>
      <p:pic>
        <p:nvPicPr>
          <p:cNvPr id="3" name="Graphic 2" descr="Drawing compass">
            <a:extLst>
              <a:ext uri="{FF2B5EF4-FFF2-40B4-BE49-F238E27FC236}">
                <a16:creationId xmlns:a16="http://schemas.microsoft.com/office/drawing/2014/main" id="{7F0E8A14-250F-46F3-B009-A6FD4874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2119" y="2479077"/>
            <a:ext cx="1432560" cy="1432560"/>
          </a:xfrm>
          <a:prstGeom prst="rect">
            <a:avLst/>
          </a:prstGeom>
        </p:spPr>
      </p:pic>
      <p:pic>
        <p:nvPicPr>
          <p:cNvPr id="7" name="Graphic 6" descr="Umbrella">
            <a:extLst>
              <a:ext uri="{FF2B5EF4-FFF2-40B4-BE49-F238E27FC236}">
                <a16:creationId xmlns:a16="http://schemas.microsoft.com/office/drawing/2014/main" id="{DFC09E47-96DA-4F6A-AFF8-154F4B0C5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036" y="2191189"/>
            <a:ext cx="1522835" cy="1522835"/>
          </a:xfrm>
          <a:prstGeom prst="rect">
            <a:avLst/>
          </a:prstGeom>
        </p:spPr>
      </p:pic>
      <p:pic>
        <p:nvPicPr>
          <p:cNvPr id="9" name="Graphic 8" descr="Eye">
            <a:extLst>
              <a:ext uri="{FF2B5EF4-FFF2-40B4-BE49-F238E27FC236}">
                <a16:creationId xmlns:a16="http://schemas.microsoft.com/office/drawing/2014/main" id="{A997D3C8-2451-4556-AAAC-3453F1828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49983" y="2355900"/>
            <a:ext cx="1432559" cy="1432559"/>
          </a:xfrm>
          <a:prstGeom prst="rect">
            <a:avLst/>
          </a:prstGeom>
        </p:spPr>
      </p:pic>
      <p:pic>
        <p:nvPicPr>
          <p:cNvPr id="26" name="Graphic 25" descr="Head with gears">
            <a:extLst>
              <a:ext uri="{FF2B5EF4-FFF2-40B4-BE49-F238E27FC236}">
                <a16:creationId xmlns:a16="http://schemas.microsoft.com/office/drawing/2014/main" id="{96479FAF-F19D-4EA6-AC4E-97C2450D0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1463" y="2446964"/>
            <a:ext cx="1432558" cy="14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7CC2B7F-4CF6-224D-AA74-1F82FED38E3F}"/>
              </a:ext>
            </a:extLst>
          </p:cNvPr>
          <p:cNvSpPr txBox="1">
            <a:spLocks/>
          </p:cNvSpPr>
          <p:nvPr/>
        </p:nvSpPr>
        <p:spPr>
          <a:xfrm>
            <a:off x="1331429" y="4179334"/>
            <a:ext cx="4462272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Focus on Business Outcomes</a:t>
            </a:r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0078C223-0A26-4386-95E2-944269650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7714" y="1324155"/>
            <a:ext cx="2748126" cy="2748126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B87BE738-F270-4BC0-AEBA-D7071364E655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Strategic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Mission/Vision Statement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Board/Leadership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Risk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Service Catalog</a:t>
            </a:r>
          </a:p>
        </p:txBody>
      </p:sp>
    </p:spTree>
    <p:extLst>
      <p:ext uri="{BB962C8B-B14F-4D97-AF65-F5344CB8AC3E}">
        <p14:creationId xmlns:p14="http://schemas.microsoft.com/office/powerpoint/2010/main" val="303858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AC7B2E5-DC08-734F-BB1F-2237C78DAB10}"/>
              </a:ext>
            </a:extLst>
          </p:cNvPr>
          <p:cNvSpPr txBox="1">
            <a:spLocks/>
          </p:cNvSpPr>
          <p:nvPr/>
        </p:nvSpPr>
        <p:spPr>
          <a:xfrm>
            <a:off x="999744" y="4497791"/>
            <a:ext cx="4939561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Design From The Inside 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AE4425-4474-41A2-95FE-034324F7B34A}"/>
              </a:ext>
            </a:extLst>
          </p:cNvPr>
          <p:cNvGrpSpPr/>
          <p:nvPr/>
        </p:nvGrpSpPr>
        <p:grpSpPr>
          <a:xfrm>
            <a:off x="2414015" y="1347080"/>
            <a:ext cx="2110421" cy="2985409"/>
            <a:chOff x="4005839" y="2073260"/>
            <a:chExt cx="1201350" cy="2323372"/>
          </a:xfrm>
        </p:grpSpPr>
        <p:pic>
          <p:nvPicPr>
            <p:cNvPr id="7" name="Graphic 6" descr="Chevron arrows">
              <a:extLst>
                <a:ext uri="{FF2B5EF4-FFF2-40B4-BE49-F238E27FC236}">
                  <a16:creationId xmlns:a16="http://schemas.microsoft.com/office/drawing/2014/main" id="{265AC896-4156-414F-AD35-89C546A11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012460" y="3201903"/>
              <a:ext cx="1194729" cy="1194729"/>
            </a:xfrm>
            <a:prstGeom prst="rect">
              <a:avLst/>
            </a:prstGeom>
          </p:spPr>
        </p:pic>
        <p:pic>
          <p:nvPicPr>
            <p:cNvPr id="22" name="Graphic 21" descr="Chevron arrows">
              <a:extLst>
                <a:ext uri="{FF2B5EF4-FFF2-40B4-BE49-F238E27FC236}">
                  <a16:creationId xmlns:a16="http://schemas.microsoft.com/office/drawing/2014/main" id="{BEC588C7-3F30-4467-941E-42790D3F9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4005839" y="2073260"/>
              <a:ext cx="1194729" cy="1194729"/>
            </a:xfrm>
            <a:prstGeom prst="rect">
              <a:avLst/>
            </a:prstGeom>
          </p:spPr>
        </p:pic>
      </p:grpSp>
      <p:sp>
        <p:nvSpPr>
          <p:cNvPr id="17" name="Title 3">
            <a:extLst>
              <a:ext uri="{FF2B5EF4-FFF2-40B4-BE49-F238E27FC236}">
                <a16:creationId xmlns:a16="http://schemas.microsoft.com/office/drawing/2014/main" id="{2444E40A-0D35-44FD-BFD9-9EE42B3F26B3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Business Impact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Privacy Impact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Business Continuity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Device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Data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Software Inventory</a:t>
            </a:r>
          </a:p>
        </p:txBody>
      </p:sp>
    </p:spTree>
    <p:extLst>
      <p:ext uri="{BB962C8B-B14F-4D97-AF65-F5344CB8AC3E}">
        <p14:creationId xmlns:p14="http://schemas.microsoft.com/office/powerpoint/2010/main" val="292418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42D49BE-8BF4-4B0D-B18C-139BE2FD5891}"/>
              </a:ext>
            </a:extLst>
          </p:cNvPr>
          <p:cNvSpPr txBox="1">
            <a:spLocks/>
          </p:cNvSpPr>
          <p:nvPr/>
        </p:nvSpPr>
        <p:spPr>
          <a:xfrm>
            <a:off x="1104898" y="4278292"/>
            <a:ext cx="4688803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Determine Who/What Needs Access</a:t>
            </a:r>
          </a:p>
        </p:txBody>
      </p:sp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4F11DB20-D647-41A6-9CD9-50D9387E0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1545" y="1028699"/>
            <a:ext cx="3022878" cy="3022878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979CDF7-CE00-43BF-AA8C-386528EE0A73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HR Job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GDPR Data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Business Owner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Identity and Access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Governance, Risk,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120705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inoculars">
            <a:extLst>
              <a:ext uri="{FF2B5EF4-FFF2-40B4-BE49-F238E27FC236}">
                <a16:creationId xmlns:a16="http://schemas.microsoft.com/office/drawing/2014/main" id="{2BD275EA-41AA-454A-911C-D6F43EFC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418" y="1070939"/>
            <a:ext cx="3160624" cy="3160624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33D97DFD-DF22-8F4C-BC5A-2DCCAE6A391C}"/>
              </a:ext>
            </a:extLst>
          </p:cNvPr>
          <p:cNvSpPr txBox="1">
            <a:spLocks/>
          </p:cNvSpPr>
          <p:nvPr/>
        </p:nvSpPr>
        <p:spPr>
          <a:xfrm>
            <a:off x="1104898" y="4293046"/>
            <a:ext cx="4421664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 Inspect and Log All Traffic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3B4DA1A-85EB-41D1-B84D-978DA2C54B18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Network Detection and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Information, and Event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Configuring Network, Server, Endpoint, and Application Logging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Change Control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Real Time API Monitoring</a:t>
            </a:r>
          </a:p>
        </p:txBody>
      </p:sp>
    </p:spTree>
    <p:extLst>
      <p:ext uri="{BB962C8B-B14F-4D97-AF65-F5344CB8AC3E}">
        <p14:creationId xmlns:p14="http://schemas.microsoft.com/office/powerpoint/2010/main" val="208058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Zero Trust Learning Curve: Deploying Zero Trust One Step at a Time">
            <a:extLst>
              <a:ext uri="{FF2B5EF4-FFF2-40B4-BE49-F238E27FC236}">
                <a16:creationId xmlns:a16="http://schemas.microsoft.com/office/drawing/2014/main" id="{D5D95A05-9D4E-CE4C-8243-F131E281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411"/>
            <a:ext cx="12192000" cy="67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6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7CC2B7F-4CF6-224D-AA74-1F82FED38E3F}"/>
              </a:ext>
            </a:extLst>
          </p:cNvPr>
          <p:cNvSpPr txBox="1">
            <a:spLocks/>
          </p:cNvSpPr>
          <p:nvPr/>
        </p:nvSpPr>
        <p:spPr>
          <a:xfrm>
            <a:off x="1257298" y="4232690"/>
            <a:ext cx="3962403" cy="17818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Define Your Protect Surface</a:t>
            </a:r>
          </a:p>
        </p:txBody>
      </p:sp>
      <p:pic>
        <p:nvPicPr>
          <p:cNvPr id="7" name="Graphic 6" descr="Umbrella">
            <a:extLst>
              <a:ext uri="{FF2B5EF4-FFF2-40B4-BE49-F238E27FC236}">
                <a16:creationId xmlns:a16="http://schemas.microsoft.com/office/drawing/2014/main" id="{DFC09E47-96DA-4F6A-AFF8-154F4B0C5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6072" y="874910"/>
            <a:ext cx="2824853" cy="2824853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10D39715-B568-4786-A313-525908977C9A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Contains Blast Radius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Auto Discovery of All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Data 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Microsegmentation</a:t>
            </a: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6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B0D54D7B-1C00-41EA-8E76-CE447733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492;p72">
            <a:extLst>
              <a:ext uri="{FF2B5EF4-FFF2-40B4-BE49-F238E27FC236}">
                <a16:creationId xmlns:a16="http://schemas.microsoft.com/office/drawing/2014/main" id="{B25E512F-7C6C-4377-ADC7-A34F773525AE}"/>
              </a:ext>
            </a:extLst>
          </p:cNvPr>
          <p:cNvSpPr txBox="1"/>
          <p:nvPr/>
        </p:nvSpPr>
        <p:spPr>
          <a:xfrm>
            <a:off x="549643" y="491817"/>
            <a:ext cx="83208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75" rIns="109725" bIns="5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40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Zero Trust “</a:t>
            </a:r>
            <a:r>
              <a:rPr lang="en-US" sz="40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OSI Model”</a:t>
            </a:r>
            <a:endParaRPr sz="40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3BB2E-C94E-41AB-A71E-6B3A586A454F}"/>
              </a:ext>
            </a:extLst>
          </p:cNvPr>
          <p:cNvGrpSpPr/>
          <p:nvPr/>
        </p:nvGrpSpPr>
        <p:grpSpPr>
          <a:xfrm>
            <a:off x="736093" y="1615980"/>
            <a:ext cx="10628404" cy="4487733"/>
            <a:chOff x="1100300" y="2015192"/>
            <a:chExt cx="8408702" cy="2854200"/>
          </a:xfrm>
        </p:grpSpPr>
        <p:sp>
          <p:nvSpPr>
            <p:cNvPr id="5" name="Google Shape;487;p72">
              <a:extLst>
                <a:ext uri="{FF2B5EF4-FFF2-40B4-BE49-F238E27FC236}">
                  <a16:creationId xmlns:a16="http://schemas.microsoft.com/office/drawing/2014/main" id="{7608EFF3-CB95-4D54-8C73-3A8DA48DC3E6}"/>
                </a:ext>
              </a:extLst>
            </p:cNvPr>
            <p:cNvSpPr/>
            <p:nvPr/>
          </p:nvSpPr>
          <p:spPr>
            <a:xfrm>
              <a:off x="4676000" y="2021792"/>
              <a:ext cx="1474200" cy="2847600"/>
            </a:xfrm>
            <a:prstGeom prst="rect">
              <a:avLst/>
            </a:prstGeom>
            <a:gradFill>
              <a:gsLst>
                <a:gs pos="0">
                  <a:srgbClr val="595959">
                    <a:alpha val="1921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8;p72">
              <a:extLst>
                <a:ext uri="{FF2B5EF4-FFF2-40B4-BE49-F238E27FC236}">
                  <a16:creationId xmlns:a16="http://schemas.microsoft.com/office/drawing/2014/main" id="{D3342FD5-83B5-4584-98CD-86B6AE9EBFEF}"/>
                </a:ext>
              </a:extLst>
            </p:cNvPr>
            <p:cNvSpPr txBox="1"/>
            <p:nvPr/>
          </p:nvSpPr>
          <p:spPr>
            <a:xfrm>
              <a:off x="4676050" y="2015192"/>
              <a:ext cx="1474200" cy="25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Device/Workload</a:t>
              </a:r>
              <a:endParaRPr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489;p72">
              <a:extLst>
                <a:ext uri="{FF2B5EF4-FFF2-40B4-BE49-F238E27FC236}">
                  <a16:creationId xmlns:a16="http://schemas.microsoft.com/office/drawing/2014/main" id="{9124D0D0-5D45-4025-8FCE-13754225DAF9}"/>
                </a:ext>
              </a:extLst>
            </p:cNvPr>
            <p:cNvSpPr/>
            <p:nvPr/>
          </p:nvSpPr>
          <p:spPr>
            <a:xfrm>
              <a:off x="4676000" y="2384792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Verify user device integrity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490;p72">
              <a:extLst>
                <a:ext uri="{FF2B5EF4-FFF2-40B4-BE49-F238E27FC236}">
                  <a16:creationId xmlns:a16="http://schemas.microsoft.com/office/drawing/2014/main" id="{6430B3E9-70D5-4266-9AC7-FAD589158E95}"/>
                </a:ext>
              </a:extLst>
            </p:cNvPr>
            <p:cNvSpPr/>
            <p:nvPr/>
          </p:nvSpPr>
          <p:spPr>
            <a:xfrm>
              <a:off x="4676000" y="32443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Verify workload integrity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491;p72">
              <a:extLst>
                <a:ext uri="{FF2B5EF4-FFF2-40B4-BE49-F238E27FC236}">
                  <a16:creationId xmlns:a16="http://schemas.microsoft.com/office/drawing/2014/main" id="{A75840DB-7D0E-494D-80FA-2B5AEA9BAA46}"/>
                </a:ext>
              </a:extLst>
            </p:cNvPr>
            <p:cNvSpPr/>
            <p:nvPr/>
          </p:nvSpPr>
          <p:spPr>
            <a:xfrm>
              <a:off x="4676000" y="41038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Identify all devices including IoT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494;p72">
              <a:extLst>
                <a:ext uri="{FF2B5EF4-FFF2-40B4-BE49-F238E27FC236}">
                  <a16:creationId xmlns:a16="http://schemas.microsoft.com/office/drawing/2014/main" id="{2D8A3A0A-8162-4CE7-9D48-23297F14C5CF}"/>
                </a:ext>
              </a:extLst>
            </p:cNvPr>
            <p:cNvSpPr/>
            <p:nvPr/>
          </p:nvSpPr>
          <p:spPr>
            <a:xfrm>
              <a:off x="2647100" y="2522642"/>
              <a:ext cx="352500" cy="2586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959595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95;p72">
              <a:extLst>
                <a:ext uri="{FF2B5EF4-FFF2-40B4-BE49-F238E27FC236}">
                  <a16:creationId xmlns:a16="http://schemas.microsoft.com/office/drawing/2014/main" id="{8C142856-8E8F-4CD1-8D91-BE4DF15A5DAA}"/>
                </a:ext>
              </a:extLst>
            </p:cNvPr>
            <p:cNvSpPr/>
            <p:nvPr/>
          </p:nvSpPr>
          <p:spPr>
            <a:xfrm>
              <a:off x="2647100" y="3382167"/>
              <a:ext cx="352500" cy="2586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959595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96;p72">
              <a:extLst>
                <a:ext uri="{FF2B5EF4-FFF2-40B4-BE49-F238E27FC236}">
                  <a16:creationId xmlns:a16="http://schemas.microsoft.com/office/drawing/2014/main" id="{EBD2ED16-6BCE-47FB-945D-8B892EE65619}"/>
                </a:ext>
              </a:extLst>
            </p:cNvPr>
            <p:cNvSpPr/>
            <p:nvPr/>
          </p:nvSpPr>
          <p:spPr>
            <a:xfrm>
              <a:off x="2647100" y="4241692"/>
              <a:ext cx="352500" cy="2586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959595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97;p72">
              <a:extLst>
                <a:ext uri="{FF2B5EF4-FFF2-40B4-BE49-F238E27FC236}">
                  <a16:creationId xmlns:a16="http://schemas.microsoft.com/office/drawing/2014/main" id="{1091FF34-BACF-4CBC-AC70-B979BFA8B282}"/>
                </a:ext>
              </a:extLst>
            </p:cNvPr>
            <p:cNvSpPr/>
            <p:nvPr/>
          </p:nvSpPr>
          <p:spPr>
            <a:xfrm>
              <a:off x="6356402" y="2021792"/>
              <a:ext cx="1474200" cy="2847600"/>
            </a:xfrm>
            <a:prstGeom prst="rect">
              <a:avLst/>
            </a:prstGeom>
            <a:gradFill>
              <a:gsLst>
                <a:gs pos="0">
                  <a:srgbClr val="595959">
                    <a:alpha val="1921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8;p72">
              <a:extLst>
                <a:ext uri="{FF2B5EF4-FFF2-40B4-BE49-F238E27FC236}">
                  <a16:creationId xmlns:a16="http://schemas.microsoft.com/office/drawing/2014/main" id="{733281B8-CB16-4C75-9F5B-C0C801D33AB2}"/>
                </a:ext>
              </a:extLst>
            </p:cNvPr>
            <p:cNvSpPr txBox="1"/>
            <p:nvPr/>
          </p:nvSpPr>
          <p:spPr>
            <a:xfrm>
              <a:off x="6356402" y="2015192"/>
              <a:ext cx="1474200" cy="25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Access</a:t>
              </a:r>
              <a:endParaRPr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499;p72">
              <a:extLst>
                <a:ext uri="{FF2B5EF4-FFF2-40B4-BE49-F238E27FC236}">
                  <a16:creationId xmlns:a16="http://schemas.microsoft.com/office/drawing/2014/main" id="{2BE1AD04-4422-45B8-A166-0A45147D34E8}"/>
                </a:ext>
              </a:extLst>
            </p:cNvPr>
            <p:cNvSpPr/>
            <p:nvPr/>
          </p:nvSpPr>
          <p:spPr>
            <a:xfrm>
              <a:off x="8034802" y="2021792"/>
              <a:ext cx="1474200" cy="2847600"/>
            </a:xfrm>
            <a:prstGeom prst="rect">
              <a:avLst/>
            </a:prstGeom>
            <a:gradFill>
              <a:gsLst>
                <a:gs pos="0">
                  <a:srgbClr val="595959">
                    <a:alpha val="1921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0;p72">
              <a:extLst>
                <a:ext uri="{FF2B5EF4-FFF2-40B4-BE49-F238E27FC236}">
                  <a16:creationId xmlns:a16="http://schemas.microsoft.com/office/drawing/2014/main" id="{D1E7F5CB-BED2-4694-8838-E76B758DA588}"/>
                </a:ext>
              </a:extLst>
            </p:cNvPr>
            <p:cNvSpPr txBox="1"/>
            <p:nvPr/>
          </p:nvSpPr>
          <p:spPr>
            <a:xfrm>
              <a:off x="8034802" y="2015192"/>
              <a:ext cx="1474200" cy="25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Transaction</a:t>
              </a:r>
              <a:endParaRPr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501;p72">
              <a:extLst>
                <a:ext uri="{FF2B5EF4-FFF2-40B4-BE49-F238E27FC236}">
                  <a16:creationId xmlns:a16="http://schemas.microsoft.com/office/drawing/2014/main" id="{4247DBC3-69FA-40BD-AD13-96AE468B8F91}"/>
                </a:ext>
              </a:extLst>
            </p:cNvPr>
            <p:cNvSpPr/>
            <p:nvPr/>
          </p:nvSpPr>
          <p:spPr>
            <a:xfrm>
              <a:off x="3001601" y="2021792"/>
              <a:ext cx="1474200" cy="2847600"/>
            </a:xfrm>
            <a:prstGeom prst="rect">
              <a:avLst/>
            </a:prstGeom>
            <a:gradFill>
              <a:gsLst>
                <a:gs pos="0">
                  <a:srgbClr val="595959">
                    <a:alpha val="1921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2;p72">
              <a:extLst>
                <a:ext uri="{FF2B5EF4-FFF2-40B4-BE49-F238E27FC236}">
                  <a16:creationId xmlns:a16="http://schemas.microsoft.com/office/drawing/2014/main" id="{0FCC8E27-41DD-4AC5-979E-E164D25965E6}"/>
                </a:ext>
              </a:extLst>
            </p:cNvPr>
            <p:cNvSpPr txBox="1"/>
            <p:nvPr/>
          </p:nvSpPr>
          <p:spPr>
            <a:xfrm>
              <a:off x="3001601" y="2015192"/>
              <a:ext cx="1474200" cy="25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Identity</a:t>
              </a:r>
              <a:endParaRPr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503;p72">
              <a:extLst>
                <a:ext uri="{FF2B5EF4-FFF2-40B4-BE49-F238E27FC236}">
                  <a16:creationId xmlns:a16="http://schemas.microsoft.com/office/drawing/2014/main" id="{E69F5E45-8AF1-497E-BE40-CA3F0B5EBACB}"/>
                </a:ext>
              </a:extLst>
            </p:cNvPr>
            <p:cNvSpPr/>
            <p:nvPr/>
          </p:nvSpPr>
          <p:spPr>
            <a:xfrm>
              <a:off x="3001600" y="2384792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Validate users with strong authentication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504;p72">
              <a:extLst>
                <a:ext uri="{FF2B5EF4-FFF2-40B4-BE49-F238E27FC236}">
                  <a16:creationId xmlns:a16="http://schemas.microsoft.com/office/drawing/2014/main" id="{D0089292-B00C-4D33-A097-8611B7259536}"/>
                </a:ext>
              </a:extLst>
            </p:cNvPr>
            <p:cNvSpPr/>
            <p:nvPr/>
          </p:nvSpPr>
          <p:spPr>
            <a:xfrm>
              <a:off x="3001600" y="32443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Validate developers, devops, and admins with strong authentication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505;p72">
              <a:extLst>
                <a:ext uri="{FF2B5EF4-FFF2-40B4-BE49-F238E27FC236}">
                  <a16:creationId xmlns:a16="http://schemas.microsoft.com/office/drawing/2014/main" id="{5017891F-A867-4E3B-BD7B-104B10366C89}"/>
                </a:ext>
              </a:extLst>
            </p:cNvPr>
            <p:cNvSpPr/>
            <p:nvPr/>
          </p:nvSpPr>
          <p:spPr>
            <a:xfrm>
              <a:off x="3001600" y="41038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Validate all users with access to the infrastructure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506;p72">
              <a:extLst>
                <a:ext uri="{FF2B5EF4-FFF2-40B4-BE49-F238E27FC236}">
                  <a16:creationId xmlns:a16="http://schemas.microsoft.com/office/drawing/2014/main" id="{44B44273-F4AB-43B8-B177-551A0A57BCAD}"/>
                </a:ext>
              </a:extLst>
            </p:cNvPr>
            <p:cNvSpPr/>
            <p:nvPr/>
          </p:nvSpPr>
          <p:spPr>
            <a:xfrm>
              <a:off x="6356400" y="2384792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Enforce least-privilege user access to data and applications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507;p72">
              <a:extLst>
                <a:ext uri="{FF2B5EF4-FFF2-40B4-BE49-F238E27FC236}">
                  <a16:creationId xmlns:a16="http://schemas.microsoft.com/office/drawing/2014/main" id="{538351E8-EB1A-47E7-8A70-517F3E245666}"/>
                </a:ext>
              </a:extLst>
            </p:cNvPr>
            <p:cNvSpPr/>
            <p:nvPr/>
          </p:nvSpPr>
          <p:spPr>
            <a:xfrm>
              <a:off x="6356400" y="41038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Least-privilege access segmentation for native and third-party infrastructure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508;p72">
              <a:extLst>
                <a:ext uri="{FF2B5EF4-FFF2-40B4-BE49-F238E27FC236}">
                  <a16:creationId xmlns:a16="http://schemas.microsoft.com/office/drawing/2014/main" id="{5F1F8080-5B0B-4A3F-80E7-892056EC08A2}"/>
                </a:ext>
              </a:extLst>
            </p:cNvPr>
            <p:cNvSpPr/>
            <p:nvPr/>
          </p:nvSpPr>
          <p:spPr>
            <a:xfrm>
              <a:off x="6356400" y="32443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Enforce least-privilege access for workloads accessing other workloads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509;p72">
              <a:extLst>
                <a:ext uri="{FF2B5EF4-FFF2-40B4-BE49-F238E27FC236}">
                  <a16:creationId xmlns:a16="http://schemas.microsoft.com/office/drawing/2014/main" id="{95F4E3D4-5910-4534-9622-F1EB72B6B7F6}"/>
                </a:ext>
              </a:extLst>
            </p:cNvPr>
            <p:cNvSpPr/>
            <p:nvPr/>
          </p:nvSpPr>
          <p:spPr>
            <a:xfrm>
              <a:off x="8034800" y="2384792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Scan all content for malicious activity and data theft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" name="Google Shape;510;p72">
              <a:extLst>
                <a:ext uri="{FF2B5EF4-FFF2-40B4-BE49-F238E27FC236}">
                  <a16:creationId xmlns:a16="http://schemas.microsoft.com/office/drawing/2014/main" id="{57DF1548-4225-4F46-ACD7-B76C1CA0FF3B}"/>
                </a:ext>
              </a:extLst>
            </p:cNvPr>
            <p:cNvSpPr/>
            <p:nvPr/>
          </p:nvSpPr>
          <p:spPr>
            <a:xfrm>
              <a:off x="8034800" y="32443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Scan all content for malicious activity and data theft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" name="Google Shape;511;p72">
              <a:extLst>
                <a:ext uri="{FF2B5EF4-FFF2-40B4-BE49-F238E27FC236}">
                  <a16:creationId xmlns:a16="http://schemas.microsoft.com/office/drawing/2014/main" id="{E7809342-C2AA-4B7D-9FDB-A51EB7CE9BD0}"/>
                </a:ext>
              </a:extLst>
            </p:cNvPr>
            <p:cNvSpPr/>
            <p:nvPr/>
          </p:nvSpPr>
          <p:spPr>
            <a:xfrm>
              <a:off x="8034800" y="4103830"/>
              <a:ext cx="1474200" cy="534300"/>
            </a:xfrm>
            <a:prstGeom prst="roundRect">
              <a:avLst>
                <a:gd name="adj" fmla="val 6405"/>
              </a:avLst>
            </a:prstGeom>
            <a:solidFill>
              <a:srgbClr val="888888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Scan all content within the infrastructure for malicious activity and data theft</a:t>
              </a:r>
              <a:endParaRPr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" name="Google Shape;512;p72">
              <a:extLst>
                <a:ext uri="{FF2B5EF4-FFF2-40B4-BE49-F238E27FC236}">
                  <a16:creationId xmlns:a16="http://schemas.microsoft.com/office/drawing/2014/main" id="{9F9F692D-98F7-4B80-8707-DAC28467E092}"/>
                </a:ext>
              </a:extLst>
            </p:cNvPr>
            <p:cNvSpPr/>
            <p:nvPr/>
          </p:nvSpPr>
          <p:spPr>
            <a:xfrm>
              <a:off x="1100300" y="2384792"/>
              <a:ext cx="1546800" cy="534300"/>
            </a:xfrm>
            <a:prstGeom prst="roundRect">
              <a:avLst>
                <a:gd name="adj" fmla="val 6405"/>
              </a:avLst>
            </a:prstGeom>
            <a:solidFill>
              <a:schemeClr val="lt1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Zero Trust for Users </a:t>
              </a:r>
              <a:endParaRPr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" name="Google Shape;513;p72">
              <a:extLst>
                <a:ext uri="{FF2B5EF4-FFF2-40B4-BE49-F238E27FC236}">
                  <a16:creationId xmlns:a16="http://schemas.microsoft.com/office/drawing/2014/main" id="{A4C4EFDD-A589-4BB3-AA67-88AA0AF4D2F2}"/>
                </a:ext>
              </a:extLst>
            </p:cNvPr>
            <p:cNvSpPr/>
            <p:nvPr/>
          </p:nvSpPr>
          <p:spPr>
            <a:xfrm>
              <a:off x="1100300" y="3244317"/>
              <a:ext cx="1546800" cy="534300"/>
            </a:xfrm>
            <a:prstGeom prst="roundRect">
              <a:avLst>
                <a:gd name="adj" fmla="val 6405"/>
              </a:avLst>
            </a:prstGeom>
            <a:solidFill>
              <a:schemeClr val="lt1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Zero Trust for Applications</a:t>
              </a:r>
              <a:endParaRPr sz="1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" name="Google Shape;514;p72">
              <a:extLst>
                <a:ext uri="{FF2B5EF4-FFF2-40B4-BE49-F238E27FC236}">
                  <a16:creationId xmlns:a16="http://schemas.microsoft.com/office/drawing/2014/main" id="{C38E0F9C-1671-470E-A56A-9A11086D64A8}"/>
                </a:ext>
              </a:extLst>
            </p:cNvPr>
            <p:cNvSpPr/>
            <p:nvPr/>
          </p:nvSpPr>
          <p:spPr>
            <a:xfrm>
              <a:off x="1100300" y="4103842"/>
              <a:ext cx="1546800" cy="534300"/>
            </a:xfrm>
            <a:prstGeom prst="roundRect">
              <a:avLst>
                <a:gd name="adj" fmla="val 6405"/>
              </a:avLst>
            </a:prstGeom>
            <a:solidFill>
              <a:schemeClr val="lt1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Zero Trust for Infrastructure</a:t>
              </a:r>
              <a:endParaRPr sz="1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26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AC7B2E5-DC08-734F-BB1F-2237C78DAB10}"/>
              </a:ext>
            </a:extLst>
          </p:cNvPr>
          <p:cNvSpPr txBox="1">
            <a:spLocks/>
          </p:cNvSpPr>
          <p:nvPr/>
        </p:nvSpPr>
        <p:spPr>
          <a:xfrm>
            <a:off x="1257298" y="4192558"/>
            <a:ext cx="3802382" cy="1730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Map Your Transaction Flows</a:t>
            </a:r>
          </a:p>
        </p:txBody>
      </p:sp>
      <p:pic>
        <p:nvPicPr>
          <p:cNvPr id="23" name="Graphic 22" descr="Map with pin">
            <a:extLst>
              <a:ext uri="{FF2B5EF4-FFF2-40B4-BE49-F238E27FC236}">
                <a16:creationId xmlns:a16="http://schemas.microsoft.com/office/drawing/2014/main" id="{D0220492-7237-4573-AECE-E674EC4E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0576" y="868079"/>
            <a:ext cx="3018121" cy="3018121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052D03B0-C4C3-4F92-823A-0D4CDE22DB85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 Unknown Traffic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Safelisting</a:t>
            </a: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Transaction Flows are automatically mapped and visualized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IT Governance vets all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1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33D97DFD-DF22-8F4C-BC5A-2DCCAE6A391C}"/>
              </a:ext>
            </a:extLst>
          </p:cNvPr>
          <p:cNvSpPr txBox="1">
            <a:spLocks/>
          </p:cNvSpPr>
          <p:nvPr/>
        </p:nvSpPr>
        <p:spPr>
          <a:xfrm>
            <a:off x="1104898" y="4276345"/>
            <a:ext cx="4223926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Architect Your Environment</a:t>
            </a:r>
          </a:p>
        </p:txBody>
      </p:sp>
      <p:pic>
        <p:nvPicPr>
          <p:cNvPr id="3" name="Graphic 2" descr="Drawing compass">
            <a:extLst>
              <a:ext uri="{FF2B5EF4-FFF2-40B4-BE49-F238E27FC236}">
                <a16:creationId xmlns:a16="http://schemas.microsoft.com/office/drawing/2014/main" id="{7F0E8A14-250F-46F3-B009-A6FD48742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7433" y="820592"/>
            <a:ext cx="3038855" cy="3038855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9C41C17C-C57E-403B-A031-220BAB7C12DB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4B7455F6-FFE1-4C73-96C3-A702B99628AD}"/>
              </a:ext>
            </a:extLst>
          </p:cNvPr>
          <p:cNvSpPr txBox="1">
            <a:spLocks/>
          </p:cNvSpPr>
          <p:nvPr/>
        </p:nvSpPr>
        <p:spPr>
          <a:xfrm>
            <a:off x="5946101" y="18850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 Reference Architecture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Bespoke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Align Risk with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 Teaming/Pre-Mortems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Environment 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04B22-15F6-4ADB-8963-E7856F55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00" y="0"/>
            <a:ext cx="1543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1D6AFF96-6ECD-4813-B17E-E0424B48199B}"/>
              </a:ext>
            </a:extLst>
          </p:cNvPr>
          <p:cNvSpPr txBox="1">
            <a:spLocks/>
          </p:cNvSpPr>
          <p:nvPr/>
        </p:nvSpPr>
        <p:spPr>
          <a:xfrm>
            <a:off x="1257298" y="4160128"/>
            <a:ext cx="3995280" cy="1525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 Create Zero Trust Policies</a:t>
            </a:r>
          </a:p>
        </p:txBody>
      </p:sp>
      <p:pic>
        <p:nvPicPr>
          <p:cNvPr id="26" name="Graphic 25" descr="Head with gears">
            <a:extLst>
              <a:ext uri="{FF2B5EF4-FFF2-40B4-BE49-F238E27FC236}">
                <a16:creationId xmlns:a16="http://schemas.microsoft.com/office/drawing/2014/main" id="{96479FAF-F19D-4EA6-AC4E-97C2450D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4767" y="1026532"/>
            <a:ext cx="2980341" cy="2980341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DEB24FD8-E0A4-420D-B368-A55B0BC30178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Kipling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Layer 7 Policy rather than Layer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Identity Integrations (Policy Engine, SASE,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Terminations and Transfers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Governance, Risk, and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6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977A5FD9-86D6-4653-91D5-97A8A8ECAEB3}"/>
              </a:ext>
            </a:extLst>
          </p:cNvPr>
          <p:cNvSpPr txBox="1">
            <a:spLocks/>
          </p:cNvSpPr>
          <p:nvPr/>
        </p:nvSpPr>
        <p:spPr>
          <a:xfrm>
            <a:off x="1104898" y="4210945"/>
            <a:ext cx="4162873" cy="1525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5. Monitor and Maintain</a:t>
            </a:r>
          </a:p>
        </p:txBody>
      </p:sp>
      <p:pic>
        <p:nvPicPr>
          <p:cNvPr id="9" name="Graphic 8" descr="Eye">
            <a:extLst>
              <a:ext uri="{FF2B5EF4-FFF2-40B4-BE49-F238E27FC236}">
                <a16:creationId xmlns:a16="http://schemas.microsoft.com/office/drawing/2014/main" id="{A997D3C8-2451-4556-AAAC-3453F1828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9634" y="1063965"/>
            <a:ext cx="2953070" cy="2953070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8C8CBF25-1132-48B0-8F71-0C6E9A461EF7}"/>
              </a:ext>
            </a:extLst>
          </p:cNvPr>
          <p:cNvSpPr txBox="1">
            <a:spLocks/>
          </p:cNvSpPr>
          <p:nvPr/>
        </p:nvSpPr>
        <p:spPr>
          <a:xfrm>
            <a:off x="5793701" y="1732623"/>
            <a:ext cx="5293400" cy="343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Managed Security Solutions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Penetration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Tabletop Exercises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Incident Response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7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A0F7A21-171F-4240-8DA4-E12755AA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8" y="1474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A9B4FD-2C72-E047-BBDA-B6A5BB12B006}"/>
              </a:ext>
            </a:extLst>
          </p:cNvPr>
          <p:cNvGraphicFramePr>
            <a:graphicFrameLocks noGrp="1"/>
          </p:cNvGraphicFramePr>
          <p:nvPr/>
        </p:nvGraphicFramePr>
        <p:xfrm>
          <a:off x="173832" y="115010"/>
          <a:ext cx="11844335" cy="6630271"/>
        </p:xfrm>
        <a:graphic>
          <a:graphicData uri="http://schemas.openxmlformats.org/drawingml/2006/table">
            <a:tbl>
              <a:tblPr firstRow="1" bandRow="1"/>
              <a:tblGrid>
                <a:gridCol w="2555081">
                  <a:extLst>
                    <a:ext uri="{9D8B030D-6E8A-4147-A177-3AD203B41FA5}">
                      <a16:colId xmlns:a16="http://schemas.microsoft.com/office/drawing/2014/main" val="2494453425"/>
                    </a:ext>
                  </a:extLst>
                </a:gridCol>
                <a:gridCol w="1814512">
                  <a:extLst>
                    <a:ext uri="{9D8B030D-6E8A-4147-A177-3AD203B41FA5}">
                      <a16:colId xmlns:a16="http://schemas.microsoft.com/office/drawing/2014/main" val="2320048971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174375559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9933177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40205093"/>
                    </a:ext>
                  </a:extLst>
                </a:gridCol>
                <a:gridCol w="2045492">
                  <a:extLst>
                    <a:ext uri="{9D8B030D-6E8A-4147-A177-3AD203B41FA5}">
                      <a16:colId xmlns:a16="http://schemas.microsoft.com/office/drawing/2014/main" val="3284696595"/>
                    </a:ext>
                  </a:extLst>
                </a:gridCol>
              </a:tblGrid>
              <a:tr h="1056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(1)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initiative is undocumented and  performed on an ad hoc basis with processes undefined. Success is dependent on individual efforts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REPEATABLE (2)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i="1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Tthe</a:t>
                      </a: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process is documented and is predictably repeatable, using lessons learned in the initial phase.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DEFINED (3)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Processes for success have been defined and documented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(4)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Processes are monitored and controlled; efficacy is measurable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OPTIMIZED (5)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is on continuous optimization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83855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Define your protect surface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which single DAAS element will be protected inside of the defined protect surface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DAAS element is unknown or discovered manually; Data classification is not done or is incomplete..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use of automated tools to discover and classify DAAS elements has begun, but is not standardized.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classification training and processes have been introduced and are maturing; Protect surface discovery is becoming automated.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or updated DAAS elements are immediately discovered, classified as assigned to the correct protect surface in an automated manner.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Discovery and classification processes are fully automated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70683"/>
                  </a:ext>
                </a:extLst>
              </a:tr>
              <a:tr h="1199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Map the transaction flows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mapping of the transactions flows to and from the protect surface shows how various DAAS components interact with other resources on your network and, therefore, where to place controls.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Flows are conceptualized based interviews and workshops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scanning tools and event logs are used to construct approximate flow maps.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flow mapping process is in place. Automated tools are beginning to be deployed.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E101A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Automated tools create precise flow maps. All flow maps are validated with system owners.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Transaction flows are automatically mapped across all locations in real time.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75619"/>
                  </a:ext>
                </a:extLst>
              </a:tr>
              <a:tr h="1043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Architect a Zero Trust environment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Zero Trust architecture is designed based upon the protect surface and the interaction of resources based upon the flow maps.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little visibility and an undefined protect surface, the architecture cannot be properly designed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 surface is established based on current resources and priorities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basics of the Protect Surface enforcement is complete, including placing segmentation gateways in the appropriate places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controls are added to evaluate multiple variables (e.g., endpoint controls, SAAS and API controls)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Controls are enforced using a combination of hardware and software capabilities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5512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Create Zero Trust policy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Zero Trust policy following the Kipling Method of Who, What, When, Where, Why and How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is written at Layer 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"who" statements are starting to be identified to address business needs; User IDs of applications and resources are known, but access rights are unknown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team works with the business to determine who or what should have access to the Protect Surface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 user-specific elements are created and defined by policy, reducing policy space and number of users with access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7 policy is written for granular enforcement; Only known allowed traffic and legitimate application communication is allowed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72095"/>
                  </a:ext>
                </a:extLst>
              </a:tr>
              <a:tr h="1172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Monitor and maintain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Telemetry from all controls in the protection chain are capture, analyzed and used to stop attacks in real-time and enhance defenses to create more robust protections over time.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into what is happening on the network is low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SIEM or log repositories are available, but the process is still mostly manual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Telemetry is gathered from all controls and is sent to a central data lake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 learning tools are applied to the data lake for context into how traffic is used in the environment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is incorporated from multiple sources and used to refine Steps 1-4; Alerts and analysis is automated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59" marR="2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82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0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C295-E924-5A41-87AF-96E328EE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24A39-4F6C-4045-8391-73D665130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5B7E4EE-FEF8-4B44-A6DC-45EC18E6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5CF62D-3B7B-8E42-8EA3-E079BB63B739}"/>
              </a:ext>
            </a:extLst>
          </p:cNvPr>
          <p:cNvSpPr txBox="1">
            <a:spLocks/>
          </p:cNvSpPr>
          <p:nvPr/>
        </p:nvSpPr>
        <p:spPr>
          <a:xfrm>
            <a:off x="442690" y="512632"/>
            <a:ext cx="1051286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Questions?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6909AC-EA3E-E74A-B9A4-038420A40ECF}"/>
              </a:ext>
            </a:extLst>
          </p:cNvPr>
          <p:cNvSpPr txBox="1">
            <a:spLocks/>
          </p:cNvSpPr>
          <p:nvPr/>
        </p:nvSpPr>
        <p:spPr>
          <a:xfrm>
            <a:off x="5778500" y="512632"/>
            <a:ext cx="62865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George Finney – </a:t>
            </a:r>
            <a:r>
              <a:rPr lang="en-US" sz="1800" b="1" dirty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george@</a:t>
            </a:r>
            <a:r>
              <a:rPr lang="en-US" sz="1800" b="1" u="sng" dirty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wellawaresecurity.com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twitter.com/wellawaresecure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LinkedIn.com/in/georgefinney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FCE6A-10EA-FD4D-AC83-EBF0AC51C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4" y="2554433"/>
            <a:ext cx="2714236" cy="4075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1D041-0F5D-004C-8F35-BC3CBBB98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15" y="2554433"/>
            <a:ext cx="2643596" cy="4086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2E7EC-1D51-2E49-8589-6B3200603C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07" y="2554433"/>
            <a:ext cx="2860532" cy="4086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E1767-2E98-4B44-B94E-F599499AA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2549063"/>
            <a:ext cx="2714236" cy="4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950F660-1113-4CE4-BCE7-856998F7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1D560E06-5308-402F-81BA-A4B861A96629}"/>
              </a:ext>
            </a:extLst>
          </p:cNvPr>
          <p:cNvSpPr/>
          <p:nvPr/>
        </p:nvSpPr>
        <p:spPr>
          <a:xfrm rot="16200000">
            <a:off x="5596129" y="-1999489"/>
            <a:ext cx="1048511" cy="8851395"/>
          </a:xfrm>
          <a:prstGeom prst="rightBrace">
            <a:avLst>
              <a:gd name="adj1" fmla="val 52240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2C043-5BC4-4F81-A5C4-CC42A1AAEBFB}"/>
              </a:ext>
            </a:extLst>
          </p:cNvPr>
          <p:cNvSpPr txBox="1">
            <a:spLocks/>
          </p:cNvSpPr>
          <p:nvPr/>
        </p:nvSpPr>
        <p:spPr>
          <a:xfrm>
            <a:off x="523148" y="946963"/>
            <a:ext cx="11194472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Strategy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26A84B-C83D-4194-B1AC-86F5491D7696}"/>
              </a:ext>
            </a:extLst>
          </p:cNvPr>
          <p:cNvSpPr/>
          <p:nvPr/>
        </p:nvSpPr>
        <p:spPr>
          <a:xfrm>
            <a:off x="1694686" y="3206496"/>
            <a:ext cx="7376162" cy="10485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19F9E83-233E-486C-B348-263D5C02B62A}"/>
              </a:ext>
            </a:extLst>
          </p:cNvPr>
          <p:cNvSpPr/>
          <p:nvPr/>
        </p:nvSpPr>
        <p:spPr>
          <a:xfrm>
            <a:off x="9156196" y="3108249"/>
            <a:ext cx="1341118" cy="118262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41809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19D079-C1B0-8643-8761-DB8DEED3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NIST SP 800-207 Definition of Zero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C3E0F-3F8A-4D93-AB2B-0469F906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Zero trust </a:t>
            </a:r>
            <a:r>
              <a:rPr lang="en-US" dirty="0"/>
              <a:t>(ZT) provides a collection of concepts and ideas designed to minimize uncertainty in enforcing accurate, least privilege per-request access decisions in information systems and services in the face of a network viewed as compromised. </a:t>
            </a:r>
          </a:p>
          <a:p>
            <a:pPr marL="0" indent="0">
              <a:buNone/>
            </a:pPr>
            <a:r>
              <a:rPr lang="en-US" i="1" dirty="0"/>
              <a:t>Zero trust architecture </a:t>
            </a:r>
            <a:r>
              <a:rPr lang="en-US" dirty="0"/>
              <a:t>(ZTA) is an enterprise’s cybersecurity plan that utilizes zero trust concepts and encompasses component relationships, workflow planning, and access policies. </a:t>
            </a:r>
          </a:p>
          <a:p>
            <a:pPr marL="0" indent="0">
              <a:buNone/>
            </a:pPr>
            <a:r>
              <a:rPr lang="en-US" dirty="0"/>
              <a:t>Therefore, a zero trust enterprise is the network infrastructure (physical and virtual) and operational policies that are in place for an enterprise as a product of a zero trust architecture plan.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0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E9901-BD75-4070-B98B-AA1607CA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3696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3D93F1-A588-0346-8432-F039EDF99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4206FB27-A519-E04F-828F-36775AC9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" y="0"/>
            <a:ext cx="12191999" cy="6858000"/>
          </a:xfrm>
          <a:prstGeom prst="rect">
            <a:avLst/>
          </a:prstGeom>
        </p:spPr>
      </p:pic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F849205-9451-D844-961A-8271D96C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2D6C8E0-2512-C147-958B-937D9265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45F61BC-FF38-9A42-8548-8C4FC6B55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34" y="-249813"/>
            <a:ext cx="12893268" cy="72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ED1CED-350D-9841-B9F8-E126C9BD9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B6DA3D-1378-0B4F-9830-663587ECC88C}"/>
              </a:ext>
            </a:extLst>
          </p:cNvPr>
          <p:cNvSpPr txBox="1">
            <a:spLocks/>
          </p:cNvSpPr>
          <p:nvPr/>
        </p:nvSpPr>
        <p:spPr>
          <a:xfrm>
            <a:off x="498763" y="1605481"/>
            <a:ext cx="11194472" cy="1402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wellawaresecurity.com/cyber-personality-test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79497-D3AC-594B-B5C4-F7DF8F31587E}"/>
              </a:ext>
            </a:extLst>
          </p:cNvPr>
          <p:cNvSpPr/>
          <p:nvPr/>
        </p:nvSpPr>
        <p:spPr>
          <a:xfrm rot="5400000" flipH="1">
            <a:off x="6073140" y="-3689278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79AE-3B9C-5D43-B156-9DC6AC544045}"/>
              </a:ext>
            </a:extLst>
          </p:cNvPr>
          <p:cNvSpPr/>
          <p:nvPr/>
        </p:nvSpPr>
        <p:spPr>
          <a:xfrm rot="5400000" flipH="1">
            <a:off x="6159726" y="610971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DE46D-4D25-409E-B617-17471EA55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305" y="2419897"/>
            <a:ext cx="2951389" cy="29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E21E7D5-9A91-0D4E-A00D-870589BF4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CD0CA62-A92E-9F48-B10C-92CCD1E6EB7A}"/>
              </a:ext>
            </a:extLst>
          </p:cNvPr>
          <p:cNvSpPr txBox="1">
            <a:spLocks/>
          </p:cNvSpPr>
          <p:nvPr/>
        </p:nvSpPr>
        <p:spPr>
          <a:xfrm>
            <a:off x="356753" y="1307796"/>
            <a:ext cx="11194472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Zero Trust Principles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DD22F4-3674-D441-A8B8-D421DFB54A48}"/>
              </a:ext>
            </a:extLst>
          </p:cNvPr>
          <p:cNvSpPr/>
          <p:nvPr/>
        </p:nvSpPr>
        <p:spPr>
          <a:xfrm rot="5400000" flipH="1">
            <a:off x="6073140" y="-4124790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C4C23-B79A-1747-9643-B57FFAFD31B6}"/>
              </a:ext>
            </a:extLst>
          </p:cNvPr>
          <p:cNvSpPr/>
          <p:nvPr/>
        </p:nvSpPr>
        <p:spPr>
          <a:xfrm rot="5400000" flipH="1">
            <a:off x="6225540" y="1023446"/>
            <a:ext cx="45719" cy="9982203"/>
          </a:xfrm>
          <a:prstGeom prst="rect">
            <a:avLst/>
          </a:prstGeom>
          <a:solidFill>
            <a:srgbClr val="F745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inoculars">
            <a:extLst>
              <a:ext uri="{FF2B5EF4-FFF2-40B4-BE49-F238E27FC236}">
                <a16:creationId xmlns:a16="http://schemas.microsoft.com/office/drawing/2014/main" id="{2BD275EA-41AA-454A-911C-D6F43EFC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3778" y="2135454"/>
            <a:ext cx="1879598" cy="187959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97CC2B7F-4CF6-224D-AA74-1F82FED38E3F}"/>
              </a:ext>
            </a:extLst>
          </p:cNvPr>
          <p:cNvSpPr txBox="1">
            <a:spLocks/>
          </p:cNvSpPr>
          <p:nvPr/>
        </p:nvSpPr>
        <p:spPr>
          <a:xfrm>
            <a:off x="-32873" y="4496034"/>
            <a:ext cx="3156525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Focus on Business Outcomes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CAC7B2E5-DC08-734F-BB1F-2237C78DAB10}"/>
              </a:ext>
            </a:extLst>
          </p:cNvPr>
          <p:cNvSpPr txBox="1">
            <a:spLocks/>
          </p:cNvSpPr>
          <p:nvPr/>
        </p:nvSpPr>
        <p:spPr>
          <a:xfrm>
            <a:off x="3280345" y="4497791"/>
            <a:ext cx="2658960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Design From The Inside Out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33D97DFD-DF22-8F4C-BC5A-2DCCAE6A391C}"/>
              </a:ext>
            </a:extLst>
          </p:cNvPr>
          <p:cNvSpPr txBox="1">
            <a:spLocks/>
          </p:cNvSpPr>
          <p:nvPr/>
        </p:nvSpPr>
        <p:spPr>
          <a:xfrm>
            <a:off x="9166573" y="4413332"/>
            <a:ext cx="2765363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 Inspect and Log All Traffic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42D49BE-8BF4-4B0D-B18C-139BE2FD5891}"/>
              </a:ext>
            </a:extLst>
          </p:cNvPr>
          <p:cNvSpPr txBox="1">
            <a:spLocks/>
          </p:cNvSpPr>
          <p:nvPr/>
        </p:nvSpPr>
        <p:spPr>
          <a:xfrm>
            <a:off x="6095999" y="4272746"/>
            <a:ext cx="2810510" cy="721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Determine Who/What Needs Access</a:t>
            </a:r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0078C223-0A26-4386-95E2-944269650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06" y="2231779"/>
            <a:ext cx="1978965" cy="1978965"/>
          </a:xfrm>
          <a:prstGeom prst="rect">
            <a:avLst/>
          </a:prstGeom>
        </p:spPr>
      </p:pic>
      <p:pic>
        <p:nvPicPr>
          <p:cNvPr id="7" name="Graphic 6" descr="Chevron arrows">
            <a:extLst>
              <a:ext uri="{FF2B5EF4-FFF2-40B4-BE49-F238E27FC236}">
                <a16:creationId xmlns:a16="http://schemas.microsoft.com/office/drawing/2014/main" id="{265AC896-4156-414F-AD35-89C546A11D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012460" y="3201903"/>
            <a:ext cx="1194729" cy="1194729"/>
          </a:xfrm>
          <a:prstGeom prst="rect">
            <a:avLst/>
          </a:prstGeom>
        </p:spPr>
      </p:pic>
      <p:pic>
        <p:nvPicPr>
          <p:cNvPr id="22" name="Graphic 21" descr="Chevron arrows">
            <a:extLst>
              <a:ext uri="{FF2B5EF4-FFF2-40B4-BE49-F238E27FC236}">
                <a16:creationId xmlns:a16="http://schemas.microsoft.com/office/drawing/2014/main" id="{BEC588C7-3F30-4467-941E-42790D3F9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4005839" y="2073260"/>
            <a:ext cx="1194729" cy="1194729"/>
          </a:xfrm>
          <a:prstGeom prst="rect">
            <a:avLst/>
          </a:prstGeom>
        </p:spPr>
      </p:pic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4F11DB20-D647-41A6-9CD9-50D9387E08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7342" y="2197885"/>
            <a:ext cx="1747824" cy="17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9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484698A702641A2E73CFC9DB26EAD" ma:contentTypeVersion="16" ma:contentTypeDescription="Create a new document." ma:contentTypeScope="" ma:versionID="289fa8288c197983eda5d6f4554f7d6c">
  <xsd:schema xmlns:xsd="http://www.w3.org/2001/XMLSchema" xmlns:xs="http://www.w3.org/2001/XMLSchema" xmlns:p="http://schemas.microsoft.com/office/2006/metadata/properties" xmlns:ns2="b0a80559-2ec9-4a6a-93d3-a1b8f11cfae0" xmlns:ns3="5f5b38aa-493e-4ed8-ab26-6ff2aa2f0bdf" targetNamespace="http://schemas.microsoft.com/office/2006/metadata/properties" ma:root="true" ma:fieldsID="321fc0b80dd88136f11f15924fc77a5e" ns2:_="" ns3:_="">
    <xsd:import namespace="b0a80559-2ec9-4a6a-93d3-a1b8f11cfae0"/>
    <xsd:import namespace="5f5b38aa-493e-4ed8-ab26-6ff2aa2f0b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80559-2ec9-4a6a-93d3-a1b8f11cf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b38aa-493e-4ed8-ab26-6ff2aa2f0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ddfd89-2dbc-4ac3-a557-2332223ae739}" ma:internalName="TaxCatchAll" ma:showField="CatchAllData" ma:web="5f5b38aa-493e-4ed8-ab26-6ff2aa2f0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1ED29-4613-4AB8-9716-A7410AE8BA7C}"/>
</file>

<file path=customXml/itemProps2.xml><?xml version="1.0" encoding="utf-8"?>
<ds:datastoreItem xmlns:ds="http://schemas.openxmlformats.org/officeDocument/2006/customXml" ds:itemID="{EE3D5679-53D4-4CEE-AEA2-5A352065D5E5}"/>
</file>

<file path=docProps/app.xml><?xml version="1.0" encoding="utf-8"?>
<Properties xmlns="http://schemas.openxmlformats.org/officeDocument/2006/extended-properties" xmlns:vt="http://schemas.openxmlformats.org/officeDocument/2006/docPropsVTypes">
  <TotalTime>72677</TotalTime>
  <Words>1451</Words>
  <Application>Microsoft Macintosh PowerPoint</Application>
  <PresentationFormat>Widescreen</PresentationFormat>
  <Paragraphs>241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Arial-Light</vt:lpstr>
      <vt:lpstr>Calibri</vt:lpstr>
      <vt:lpstr>Calibri Light</vt:lpstr>
      <vt:lpstr>Montserrat</vt:lpstr>
      <vt:lpstr>Palatino Linotype</vt:lpstr>
      <vt:lpstr>Times New Roman</vt:lpstr>
      <vt:lpstr>Office Theme</vt:lpstr>
      <vt:lpstr>1_Office Theme</vt:lpstr>
      <vt:lpstr>Zero Trust: Every Step Matters </vt:lpstr>
      <vt:lpstr>PowerPoint Presentation</vt:lpstr>
      <vt:lpstr>PowerPoint Presentation</vt:lpstr>
      <vt:lpstr>NIST SP 800-207 Definition of Zero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Finney, George (Chief Security Officer)</dc:creator>
  <cp:lastModifiedBy>Finney, George (Chief Security Officer)</cp:lastModifiedBy>
  <cp:revision>91</cp:revision>
  <dcterms:created xsi:type="dcterms:W3CDTF">2021-05-03T21:43:13Z</dcterms:created>
  <dcterms:modified xsi:type="dcterms:W3CDTF">2022-10-05T15:31:11Z</dcterms:modified>
</cp:coreProperties>
</file>